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05" r:id="rId3"/>
    <p:sldId id="264" r:id="rId4"/>
    <p:sldId id="268" r:id="rId5"/>
    <p:sldId id="257" r:id="rId6"/>
    <p:sldId id="258" r:id="rId7"/>
    <p:sldId id="259" r:id="rId8"/>
    <p:sldId id="260" r:id="rId9"/>
    <p:sldId id="261" r:id="rId10"/>
    <p:sldId id="262" r:id="rId11"/>
    <p:sldId id="263" r:id="rId12"/>
    <p:sldId id="265" r:id="rId13"/>
    <p:sldId id="266" r:id="rId14"/>
    <p:sldId id="300" r:id="rId15"/>
    <p:sldId id="267" r:id="rId16"/>
    <p:sldId id="303" r:id="rId17"/>
    <p:sldId id="304" r:id="rId18"/>
    <p:sldId id="282" r:id="rId19"/>
    <p:sldId id="283" r:id="rId20"/>
    <p:sldId id="269" r:id="rId21"/>
    <p:sldId id="270" r:id="rId22"/>
    <p:sldId id="271" r:id="rId23"/>
    <p:sldId id="286" r:id="rId24"/>
    <p:sldId id="301" r:id="rId25"/>
    <p:sldId id="272" r:id="rId26"/>
    <p:sldId id="273" r:id="rId27"/>
    <p:sldId id="274" r:id="rId28"/>
    <p:sldId id="284" r:id="rId29"/>
    <p:sldId id="287" r:id="rId30"/>
    <p:sldId id="288" r:id="rId31"/>
    <p:sldId id="277" r:id="rId32"/>
    <p:sldId id="278" r:id="rId33"/>
    <p:sldId id="279" r:id="rId34"/>
    <p:sldId id="280" r:id="rId35"/>
    <p:sldId id="281" r:id="rId36"/>
    <p:sldId id="306" r:id="rId37"/>
    <p:sldId id="307" r:id="rId38"/>
    <p:sldId id="285" r:id="rId39"/>
    <p:sldId id="289" r:id="rId40"/>
    <p:sldId id="290" r:id="rId41"/>
    <p:sldId id="291" r:id="rId42"/>
    <p:sldId id="292" r:id="rId43"/>
    <p:sldId id="293" r:id="rId44"/>
    <p:sldId id="294" r:id="rId45"/>
    <p:sldId id="295" r:id="rId46"/>
    <p:sldId id="296" r:id="rId47"/>
    <p:sldId id="297" r:id="rId48"/>
    <p:sldId id="298" r:id="rId49"/>
    <p:sldId id="299" r:id="rId50"/>
    <p:sldId id="308" r:id="rId51"/>
    <p:sldId id="309" r:id="rId52"/>
    <p:sldId id="302" r:id="rId53"/>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ine  SCHERRER" initials="AS" lastIdx="0" clrIdx="0">
    <p:extLst>
      <p:ext uri="{19B8F6BF-5375-455C-9EA6-DF929625EA0E}">
        <p15:presenceInfo xmlns:p15="http://schemas.microsoft.com/office/powerpoint/2012/main" userId="S-1-5-21-3370531038-539634811-2668242246-1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4963"/>
    <a:srgbClr val="B71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A5B17EF3-D491-40D9-AF49-B004EA3FBE77}" type="datetimeFigureOut">
              <a:rPr lang="fr-FR" smtClean="0"/>
              <a:t>16/03/2024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208DA27B-8E54-469A-BB75-F7E4D61701C4}" type="slidenum">
              <a:rPr lang="fr-FR" smtClean="0"/>
              <a:t>‹N°›</a:t>
            </a:fld>
            <a:endParaRPr lang="fr-FR"/>
          </a:p>
        </p:txBody>
      </p:sp>
    </p:spTree>
    <p:extLst>
      <p:ext uri="{BB962C8B-B14F-4D97-AF65-F5344CB8AC3E}">
        <p14:creationId xmlns:p14="http://schemas.microsoft.com/office/powerpoint/2010/main" val="386072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EC82B7-701E-4DF7-97EB-BFD07CB7AB1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F3C7812-F9DF-4797-8ADC-4616856AF0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AED87B-DF6A-4227-A27F-D46462FEC85E}"/>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id="{9E34A877-A252-4DEF-8650-23A051D1C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A756CB-80C3-40EA-B05B-D22258BE1A20}"/>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291942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1B351-39D7-453B-AE8E-CF1812D7AE5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3B23EF0-8BE5-4F1A-A20E-5AE60ECBD7B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A6E4C9-4E0F-4265-8952-5F9FADDE1314}"/>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id="{498C1E22-EA5D-474A-B47B-A274134CFD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FC144C-0B6F-49FA-80C8-0803CD92513D}"/>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419815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4F07537-AD10-42DF-B1A9-66F088A3A77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3047C58-15DE-45D5-8E07-8CF9115B805D}"/>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82FEC0-5258-4B77-9850-D12658E9094B}"/>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id="{01F1AB33-9801-4938-9F42-E0ABE01516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4A2762-EC6F-4638-96E6-E440C8804044}"/>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194127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4720D5-8B11-4749-9B16-A456A89DAA5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34CD079-CB24-435A-99B0-AE233E83078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0E0EE1-C8EA-4BA1-8463-36A983A63697}"/>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id="{F5342902-2B1C-4A12-8A99-F8F9B3098E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68A9A1-CCFF-4BFA-B2BC-F11598E64F21}"/>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235873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BFC6AC-D977-481C-8B0B-3180CF7059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CC006BC-9B55-4963-B444-9268CB2EA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608C2A6-70F5-491D-9E6E-8554687254EE}"/>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id="{08DDCC17-725C-4EFA-8CA1-21B8C21E0A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02D751-56E3-482A-858C-A0A4BFFC080F}"/>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109195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26FDE-6881-4804-995A-9798E416BE5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111F388-AC0B-4941-B1EB-68805F70505F}"/>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F8A8C9B-3EE0-4120-AB19-EC17BC993A4E}"/>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77C1554-D46A-4AE3-A7CB-30BC2DB6C216}"/>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6" name="Espace réservé du pied de page 5">
            <a:extLst>
              <a:ext uri="{FF2B5EF4-FFF2-40B4-BE49-F238E27FC236}">
                <a16:creationId xmlns:a16="http://schemas.microsoft.com/office/drawing/2014/main" id="{F56F61AB-57A7-4CBC-BAD7-405323C903E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1B5A67-3CA9-44F4-B93C-37EADD389DA5}"/>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159987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19005-549A-4284-8828-55D79DC9086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C6E4B55-4647-4EF3-80F2-17DCAACDE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4415352-D494-45DC-A1C7-15A2AC1FA443}"/>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DC6CB45-C231-49A6-8397-9E26691FB1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24FAD7B4-3D6C-4E0A-A65F-8B8FBE04F6AC}"/>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9CCE456-AAE4-4727-ADBE-2C77DC052AA9}"/>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8" name="Espace réservé du pied de page 7">
            <a:extLst>
              <a:ext uri="{FF2B5EF4-FFF2-40B4-BE49-F238E27FC236}">
                <a16:creationId xmlns:a16="http://schemas.microsoft.com/office/drawing/2014/main" id="{B7BB53DD-E7BA-49A5-AB76-D1EACDE0AE9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69E0875-68D8-4A92-83A8-5C3ACC9F8104}"/>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342699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29011-A139-4C80-BE64-FD6254F135B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16C4E49-1C90-42C5-9F07-65CB0EC05559}"/>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4" name="Espace réservé du pied de page 3">
            <a:extLst>
              <a:ext uri="{FF2B5EF4-FFF2-40B4-BE49-F238E27FC236}">
                <a16:creationId xmlns:a16="http://schemas.microsoft.com/office/drawing/2014/main" id="{365AECB7-42E6-4929-AA5B-5A175ED122F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E0414A5-92A1-4312-B149-8F89DAA6CAE6}"/>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339312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64FC7B3-E043-48E0-987D-AC60528E166B}"/>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3" name="Espace réservé du pied de page 2">
            <a:extLst>
              <a:ext uri="{FF2B5EF4-FFF2-40B4-BE49-F238E27FC236}">
                <a16:creationId xmlns:a16="http://schemas.microsoft.com/office/drawing/2014/main" id="{C53EF5B3-8F07-48C6-A7AA-56BA6704739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A54EAA9-8739-4027-87D8-BA48EA80BB7C}"/>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47038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5043D4-B520-497F-AA5B-AED8E44CB8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3D0CFDA-F3C3-4D17-AE77-717B3E7F5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F072A7-590C-442B-99CB-F064E9E6D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61B5956-9E71-42CF-9BF6-188BFD5C145E}"/>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6" name="Espace réservé du pied de page 5">
            <a:extLst>
              <a:ext uri="{FF2B5EF4-FFF2-40B4-BE49-F238E27FC236}">
                <a16:creationId xmlns:a16="http://schemas.microsoft.com/office/drawing/2014/main" id="{C4AF189C-50BB-447C-9CE7-05B48E90025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DEE91E-4612-416B-933A-679721E5588F}"/>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15777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0DB4F5-5B16-4725-BBA7-B0904C9CCF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7ABC51D-4B69-4E7D-B796-75A55DB0DE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096DB4C-B852-4BED-B9BE-36A5D3AD7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B3110D3-B79A-4F07-9DD2-EBD3CE8C6C52}"/>
              </a:ext>
            </a:extLst>
          </p:cNvPr>
          <p:cNvSpPr>
            <a:spLocks noGrp="1"/>
          </p:cNvSpPr>
          <p:nvPr>
            <p:ph type="dt" sz="half" idx="10"/>
          </p:nvPr>
        </p:nvSpPr>
        <p:spPr/>
        <p:txBody>
          <a:bodyPr/>
          <a:lstStyle/>
          <a:p>
            <a:fld id="{385C80CD-8596-4912-A783-5112B204DDB2}" type="datetimeFigureOut">
              <a:rPr lang="fr-FR" smtClean="0"/>
              <a:t>16/03/2024</a:t>
            </a:fld>
            <a:endParaRPr lang="fr-FR"/>
          </a:p>
        </p:txBody>
      </p:sp>
      <p:sp>
        <p:nvSpPr>
          <p:cNvPr id="6" name="Espace réservé du pied de page 5">
            <a:extLst>
              <a:ext uri="{FF2B5EF4-FFF2-40B4-BE49-F238E27FC236}">
                <a16:creationId xmlns:a16="http://schemas.microsoft.com/office/drawing/2014/main" id="{BFF64A9D-01EF-4EB7-98AA-7E33080018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89B0B6-1D01-4517-A241-1F0DF2682EA6}"/>
              </a:ext>
            </a:extLst>
          </p:cNvPr>
          <p:cNvSpPr>
            <a:spLocks noGrp="1"/>
          </p:cNvSpPr>
          <p:nvPr>
            <p:ph type="sldNum" sz="quarter" idx="12"/>
          </p:nvPr>
        </p:nvSpPr>
        <p:spPr/>
        <p:txBody>
          <a:bodyPr/>
          <a:lstStyle/>
          <a:p>
            <a:fld id="{79C661B4-88B7-4AEF-9528-B997E7BEE6EB}" type="slidenum">
              <a:rPr lang="fr-FR" smtClean="0"/>
              <a:t>‹N°›</a:t>
            </a:fld>
            <a:endParaRPr lang="fr-FR"/>
          </a:p>
        </p:txBody>
      </p:sp>
    </p:spTree>
    <p:extLst>
      <p:ext uri="{BB962C8B-B14F-4D97-AF65-F5344CB8AC3E}">
        <p14:creationId xmlns:p14="http://schemas.microsoft.com/office/powerpoint/2010/main" val="4003568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AFAD1E-251E-4FF6-A120-AD7F5D26A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0E172D6-3222-42AF-BCAB-CFD4F0302B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9364A1-EA2A-450B-8E09-819B8F02E5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C80CD-8596-4912-A783-5112B204DDB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id="{F1514E63-C4D2-4811-8E39-715B5D761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E6D6F3B-65F0-46F2-A3C0-C678B150A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661B4-88B7-4AEF-9528-B997E7BEE6EB}" type="slidenum">
              <a:rPr lang="fr-FR" smtClean="0"/>
              <a:t>‹N°›</a:t>
            </a:fld>
            <a:endParaRPr lang="fr-FR"/>
          </a:p>
        </p:txBody>
      </p:sp>
    </p:spTree>
    <p:extLst>
      <p:ext uri="{BB962C8B-B14F-4D97-AF65-F5344CB8AC3E}">
        <p14:creationId xmlns:p14="http://schemas.microsoft.com/office/powerpoint/2010/main" val="1622271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72698-2D3B-448D-8D4E-17D210499C3C}"/>
              </a:ext>
            </a:extLst>
          </p:cNvPr>
          <p:cNvSpPr>
            <a:spLocks noGrp="1"/>
          </p:cNvSpPr>
          <p:nvPr>
            <p:ph type="ctrTitle"/>
          </p:nvPr>
        </p:nvSpPr>
        <p:spPr/>
        <p:txBody>
          <a:bodyPr/>
          <a:lstStyle/>
          <a:p>
            <a:r>
              <a:rPr lang="fr-FR" dirty="0"/>
              <a:t>Halte spirituelle 2024</a:t>
            </a:r>
          </a:p>
        </p:txBody>
      </p:sp>
      <p:pic>
        <p:nvPicPr>
          <p:cNvPr id="4" name="Image 3">
            <a:extLst>
              <a:ext uri="{FF2B5EF4-FFF2-40B4-BE49-F238E27FC236}">
                <a16:creationId xmlns:a16="http://schemas.microsoft.com/office/drawing/2014/main" id="{99B6DB59-A175-4BAD-AB7B-728502D640C2}"/>
              </a:ext>
            </a:extLst>
          </p:cNvPr>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1524000" y="195309"/>
            <a:ext cx="9732264" cy="6104907"/>
          </a:xfrm>
          <a:prstGeom prst="rect">
            <a:avLst/>
          </a:prstGeom>
          <a:noFill/>
          <a:ln>
            <a:noFill/>
          </a:ln>
          <a:effectLst/>
        </p:spPr>
      </p:pic>
      <p:sp>
        <p:nvSpPr>
          <p:cNvPr id="3" name="Sous-titre 2">
            <a:extLst>
              <a:ext uri="{FF2B5EF4-FFF2-40B4-BE49-F238E27FC236}">
                <a16:creationId xmlns:a16="http://schemas.microsoft.com/office/drawing/2014/main" id="{CE6BF41B-64F1-4C42-AF5A-97FA27A3B360}"/>
              </a:ext>
            </a:extLst>
          </p:cNvPr>
          <p:cNvSpPr>
            <a:spLocks noGrp="1"/>
          </p:cNvSpPr>
          <p:nvPr>
            <p:ph type="subTitle" idx="1"/>
          </p:nvPr>
        </p:nvSpPr>
        <p:spPr>
          <a:xfrm>
            <a:off x="1999488" y="5392388"/>
            <a:ext cx="9144000" cy="1118140"/>
          </a:xfrm>
        </p:spPr>
        <p:txBody>
          <a:bodyPr>
            <a:normAutofit/>
          </a:bodyPr>
          <a:lstStyle/>
          <a:p>
            <a:r>
              <a:rPr lang="fr-FR" sz="7200" dirty="0">
                <a:solidFill>
                  <a:srgbClr val="B71234"/>
                </a:solidFill>
                <a:latin typeface="Augusta" panose="02000503020000020003" pitchFamily="2" charset="0"/>
              </a:rPr>
              <a:t>La vie dans l’Esprit </a:t>
            </a:r>
          </a:p>
        </p:txBody>
      </p:sp>
    </p:spTree>
    <p:extLst>
      <p:ext uri="{BB962C8B-B14F-4D97-AF65-F5344CB8AC3E}">
        <p14:creationId xmlns:p14="http://schemas.microsoft.com/office/powerpoint/2010/main" val="64557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B3777-7B5B-4FD2-8EE9-2CB9F0B4A557}"/>
              </a:ext>
            </a:extLst>
          </p:cNvPr>
          <p:cNvSpPr>
            <a:spLocks noGrp="1"/>
          </p:cNvSpPr>
          <p:nvPr>
            <p:ph type="title"/>
          </p:nvPr>
        </p:nvSpPr>
        <p:spPr/>
        <p:txBody>
          <a:bodyPr/>
          <a:lstStyle/>
          <a:p>
            <a:pPr algn="r"/>
            <a:r>
              <a:rPr lang="fr-FR" b="1" dirty="0">
                <a:solidFill>
                  <a:srgbClr val="B71234"/>
                </a:solidFill>
              </a:rPr>
              <a:t>Le temps de la purification </a:t>
            </a:r>
            <a:endParaRPr lang="fr-FR" dirty="0">
              <a:solidFill>
                <a:srgbClr val="B71234"/>
              </a:solidFill>
            </a:endParaRPr>
          </a:p>
        </p:txBody>
      </p:sp>
      <p:sp>
        <p:nvSpPr>
          <p:cNvPr id="3" name="Espace réservé du contenu 2">
            <a:extLst>
              <a:ext uri="{FF2B5EF4-FFF2-40B4-BE49-F238E27FC236}">
                <a16:creationId xmlns:a16="http://schemas.microsoft.com/office/drawing/2014/main" id="{E02F5A90-9E48-4303-B7B8-B63DE5652CF1}"/>
              </a:ext>
            </a:extLst>
          </p:cNvPr>
          <p:cNvSpPr>
            <a:spLocks noGrp="1"/>
          </p:cNvSpPr>
          <p:nvPr>
            <p:ph idx="1"/>
          </p:nvPr>
        </p:nvSpPr>
        <p:spPr/>
        <p:txBody>
          <a:bodyPr/>
          <a:lstStyle/>
          <a:p>
            <a:r>
              <a:rPr lang="fr-FR" u="sng" dirty="0"/>
              <a:t>Prière litanique du 3° scrutin</a:t>
            </a:r>
          </a:p>
          <a:p>
            <a:pPr marL="0" indent="0">
              <a:buNone/>
            </a:pPr>
            <a:r>
              <a:rPr lang="fr-FR" dirty="0"/>
              <a:t>	« </a:t>
            </a:r>
            <a:r>
              <a:rPr lang="fr-FR" i="1" dirty="0"/>
              <a:t>Pour qu’en mettant leur espérance dans </a:t>
            </a:r>
            <a:r>
              <a:rPr lang="fr-FR" b="1" i="1" dirty="0"/>
              <a:t>l’Esprit qui fait vivre</a:t>
            </a:r>
            <a:r>
              <a:rPr lang="fr-FR" i="1" dirty="0"/>
              <a:t>, ils se disposent avec ardeur à leur nouvelle vie…</a:t>
            </a:r>
            <a:r>
              <a:rPr lang="fr-FR" dirty="0"/>
              <a:t> »</a:t>
            </a:r>
          </a:p>
          <a:p>
            <a:r>
              <a:rPr lang="fr-FR" u="sng" dirty="0"/>
              <a:t>Exorcisme du 3° scrutin</a:t>
            </a:r>
          </a:p>
          <a:p>
            <a:pPr marL="0" indent="0">
              <a:buNone/>
            </a:pPr>
            <a:r>
              <a:rPr lang="fr-FR" dirty="0"/>
              <a:t>	« </a:t>
            </a:r>
            <a:r>
              <a:rPr lang="fr-FR" i="1" dirty="0"/>
              <a:t>Donne-leur, par ton Esprit vivifiant, la foi, l’espérance et la charité, pour qu’en </a:t>
            </a:r>
            <a:r>
              <a:rPr lang="fr-FR" b="1" i="1" dirty="0"/>
              <a:t>vivant toujours avec toi </a:t>
            </a:r>
            <a:r>
              <a:rPr lang="fr-FR" i="1" dirty="0"/>
              <a:t>ils participent à la gloire de ta Résurrection</a:t>
            </a:r>
            <a:r>
              <a:rPr lang="fr-FR" dirty="0"/>
              <a:t> » </a:t>
            </a:r>
          </a:p>
          <a:p>
            <a:r>
              <a:rPr lang="fr-FR" u="sng" dirty="0"/>
              <a:t>Reddition du symbole de la foi</a:t>
            </a:r>
            <a:r>
              <a:rPr lang="fr-FR" dirty="0"/>
              <a:t> :</a:t>
            </a:r>
          </a:p>
          <a:p>
            <a:pPr marL="0" indent="0">
              <a:buNone/>
            </a:pPr>
            <a:r>
              <a:rPr lang="fr-FR" dirty="0"/>
              <a:t>	« </a:t>
            </a:r>
            <a:r>
              <a:rPr lang="fr-FR" i="1" dirty="0"/>
              <a:t>Je crois en l’Esprit Saint</a:t>
            </a:r>
            <a:r>
              <a:rPr lang="fr-FR" dirty="0"/>
              <a:t> »</a:t>
            </a:r>
          </a:p>
          <a:p>
            <a:endParaRPr lang="fr-FR" dirty="0"/>
          </a:p>
          <a:p>
            <a:endParaRPr lang="fr-FR" dirty="0"/>
          </a:p>
        </p:txBody>
      </p:sp>
    </p:spTree>
    <p:extLst>
      <p:ext uri="{BB962C8B-B14F-4D97-AF65-F5344CB8AC3E}">
        <p14:creationId xmlns:p14="http://schemas.microsoft.com/office/powerpoint/2010/main" val="782094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A35C01-96A3-44F8-869B-D8BBDA6A31F9}"/>
              </a:ext>
            </a:extLst>
          </p:cNvPr>
          <p:cNvSpPr>
            <a:spLocks noGrp="1"/>
          </p:cNvSpPr>
          <p:nvPr>
            <p:ph type="title"/>
          </p:nvPr>
        </p:nvSpPr>
        <p:spPr/>
        <p:txBody>
          <a:bodyPr/>
          <a:lstStyle/>
          <a:p>
            <a:pPr algn="r"/>
            <a:r>
              <a:rPr lang="fr-FR" b="1" dirty="0">
                <a:solidFill>
                  <a:srgbClr val="B71234"/>
                </a:solidFill>
              </a:rPr>
              <a:t>Célébration des sacrements de l’initiation</a:t>
            </a:r>
          </a:p>
        </p:txBody>
      </p:sp>
      <p:sp>
        <p:nvSpPr>
          <p:cNvPr id="3" name="Espace réservé du contenu 2">
            <a:extLst>
              <a:ext uri="{FF2B5EF4-FFF2-40B4-BE49-F238E27FC236}">
                <a16:creationId xmlns:a16="http://schemas.microsoft.com/office/drawing/2014/main" id="{18333F16-7E2C-4CEA-86C8-B6FC4C3DBB35}"/>
              </a:ext>
            </a:extLst>
          </p:cNvPr>
          <p:cNvSpPr>
            <a:spLocks noGrp="1"/>
          </p:cNvSpPr>
          <p:nvPr>
            <p:ph idx="1"/>
          </p:nvPr>
        </p:nvSpPr>
        <p:spPr/>
        <p:txBody>
          <a:bodyPr/>
          <a:lstStyle/>
          <a:p>
            <a:pPr marL="0" indent="0">
              <a:buNone/>
            </a:pPr>
            <a:r>
              <a:rPr lang="fr-FR" sz="3200" dirty="0"/>
              <a:t>« </a:t>
            </a:r>
            <a:r>
              <a:rPr lang="fr-FR" sz="3200" i="1" dirty="0"/>
              <a:t>Les sacrements du baptême, de la confirmation et de l’eucharistie constituent la dernière étape de l’initiation chrétienne. Recevant le pardon de leurs péchés, les catéchumènes sont incorporés au peuple de Dieu, adoptés comme fils de Dieu, </a:t>
            </a:r>
            <a:r>
              <a:rPr lang="fr-FR" sz="3200" b="1" i="1" dirty="0"/>
              <a:t>introduits par l’Esprit Saint dans le temps de l’accomplissement des promesses </a:t>
            </a:r>
            <a:r>
              <a:rPr lang="fr-FR" sz="3200" i="1" dirty="0"/>
              <a:t>et ils goûtent déjà au festin du Royaume de Dieu par le sacrifice et le repas eucharistiques</a:t>
            </a:r>
            <a:r>
              <a:rPr lang="fr-FR" sz="3200" dirty="0"/>
              <a:t> »</a:t>
            </a:r>
            <a:r>
              <a:rPr lang="fr-FR" dirty="0"/>
              <a:t> (note 202)</a:t>
            </a:r>
          </a:p>
        </p:txBody>
      </p:sp>
    </p:spTree>
    <p:extLst>
      <p:ext uri="{BB962C8B-B14F-4D97-AF65-F5344CB8AC3E}">
        <p14:creationId xmlns:p14="http://schemas.microsoft.com/office/powerpoint/2010/main" val="3637073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0C2167-B00E-48F0-BCB5-297D20A5CDE3}"/>
              </a:ext>
            </a:extLst>
          </p:cNvPr>
          <p:cNvSpPr>
            <a:spLocks noGrp="1"/>
          </p:cNvSpPr>
          <p:nvPr>
            <p:ph type="title"/>
          </p:nvPr>
        </p:nvSpPr>
        <p:spPr>
          <a:xfrm>
            <a:off x="1149096" y="163957"/>
            <a:ext cx="10515600" cy="1325563"/>
          </a:xfrm>
        </p:spPr>
        <p:txBody>
          <a:bodyPr/>
          <a:lstStyle/>
          <a:p>
            <a:pPr algn="r"/>
            <a:r>
              <a:rPr lang="fr-FR" b="1" dirty="0">
                <a:solidFill>
                  <a:srgbClr val="B71234"/>
                </a:solidFill>
              </a:rPr>
              <a:t>Baptême et confirmation</a:t>
            </a:r>
          </a:p>
        </p:txBody>
      </p:sp>
      <p:sp>
        <p:nvSpPr>
          <p:cNvPr id="3" name="Espace réservé du contenu 2">
            <a:extLst>
              <a:ext uri="{FF2B5EF4-FFF2-40B4-BE49-F238E27FC236}">
                <a16:creationId xmlns:a16="http://schemas.microsoft.com/office/drawing/2014/main" id="{E3DC5656-2FDA-441E-A267-C16237D7979B}"/>
              </a:ext>
            </a:extLst>
          </p:cNvPr>
          <p:cNvSpPr>
            <a:spLocks noGrp="1"/>
          </p:cNvSpPr>
          <p:nvPr>
            <p:ph idx="1"/>
          </p:nvPr>
        </p:nvSpPr>
        <p:spPr>
          <a:xfrm>
            <a:off x="280416" y="1121536"/>
            <a:ext cx="7071360" cy="5288407"/>
          </a:xfrm>
        </p:spPr>
        <p:txBody>
          <a:bodyPr>
            <a:normAutofit lnSpcReduction="10000"/>
          </a:bodyPr>
          <a:lstStyle/>
          <a:p>
            <a:pPr marL="0" indent="0" algn="just">
              <a:buNone/>
            </a:pPr>
            <a:r>
              <a:rPr lang="fr-FR" sz="3200" dirty="0"/>
              <a:t>« </a:t>
            </a:r>
            <a:r>
              <a:rPr lang="fr-FR" sz="3200" i="1" dirty="0"/>
              <a:t>Selon l’usage le plus ancien, toujours observé dans la liturgie romaine elle-même, un adulte ne sera pas baptisé sans recevoir la confirmation aussitôt après le baptême, sauf si une raison grave s’y oppose.</a:t>
            </a:r>
          </a:p>
          <a:p>
            <a:pPr marL="0" indent="0" algn="just">
              <a:buNone/>
            </a:pPr>
            <a:r>
              <a:rPr lang="fr-FR" sz="3200" i="1" dirty="0"/>
              <a:t>Ce lien manifeste l’unité du mystère pascal, </a:t>
            </a:r>
            <a:r>
              <a:rPr lang="fr-FR" sz="3200" b="1" i="1" dirty="0"/>
              <a:t>le rapport étroit entre la mission du Fils et le don de l’Esprit Saint</a:t>
            </a:r>
            <a:r>
              <a:rPr lang="fr-FR" sz="3200" i="1" dirty="0"/>
              <a:t>, et la conjonction de ces sacrements par lesquels le Fils et l’Esprit sont communiqués avec le Père aux baptisés </a:t>
            </a:r>
            <a:r>
              <a:rPr lang="fr-FR" sz="3200" dirty="0"/>
              <a:t>» </a:t>
            </a:r>
            <a:r>
              <a:rPr lang="fr-FR" dirty="0"/>
              <a:t>(note 211)</a:t>
            </a:r>
          </a:p>
        </p:txBody>
      </p:sp>
      <p:pic>
        <p:nvPicPr>
          <p:cNvPr id="5" name="Image 4">
            <a:extLst>
              <a:ext uri="{FF2B5EF4-FFF2-40B4-BE49-F238E27FC236}">
                <a16:creationId xmlns:a16="http://schemas.microsoft.com/office/drawing/2014/main" id="{129030B9-B87E-49A7-BB55-B84E931736BE}"/>
              </a:ext>
            </a:extLst>
          </p:cNvPr>
          <p:cNvPicPr>
            <a:picLocks noChangeAspect="1"/>
          </p:cNvPicPr>
          <p:nvPr/>
        </p:nvPicPr>
        <p:blipFill>
          <a:blip r:embed="rId2">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70558" y="1362456"/>
            <a:ext cx="4791456" cy="4791456"/>
          </a:xfrm>
          <a:prstGeom prst="rect">
            <a:avLst/>
          </a:prstGeom>
        </p:spPr>
      </p:pic>
    </p:spTree>
    <p:extLst>
      <p:ext uri="{BB962C8B-B14F-4D97-AF65-F5344CB8AC3E}">
        <p14:creationId xmlns:p14="http://schemas.microsoft.com/office/powerpoint/2010/main" val="148273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74B77-BB26-46B0-91A5-A0A70D0B6CD8}"/>
              </a:ext>
            </a:extLst>
          </p:cNvPr>
          <p:cNvSpPr>
            <a:spLocks noGrp="1"/>
          </p:cNvSpPr>
          <p:nvPr>
            <p:ph type="title"/>
          </p:nvPr>
        </p:nvSpPr>
        <p:spPr>
          <a:xfrm>
            <a:off x="2264664" y="227965"/>
            <a:ext cx="9521952" cy="1325563"/>
          </a:xfrm>
        </p:spPr>
        <p:txBody>
          <a:bodyPr/>
          <a:lstStyle/>
          <a:p>
            <a:pPr algn="r"/>
            <a:r>
              <a:rPr lang="fr-FR" b="1" dirty="0">
                <a:solidFill>
                  <a:srgbClr val="B71234"/>
                </a:solidFill>
              </a:rPr>
              <a:t>Confirmation</a:t>
            </a:r>
          </a:p>
        </p:txBody>
      </p:sp>
      <p:pic>
        <p:nvPicPr>
          <p:cNvPr id="7" name="Image 6">
            <a:extLst>
              <a:ext uri="{FF2B5EF4-FFF2-40B4-BE49-F238E27FC236}">
                <a16:creationId xmlns:a16="http://schemas.microsoft.com/office/drawing/2014/main" id="{7D58C272-87F7-4391-B889-37D7F06FD95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4535" t="8305" r="20896" b="10687"/>
          <a:stretch/>
        </p:blipFill>
        <p:spPr>
          <a:xfrm>
            <a:off x="42593" y="1264051"/>
            <a:ext cx="4573857" cy="4594646"/>
          </a:xfrm>
          <a:prstGeom prst="rect">
            <a:avLst/>
          </a:prstGeom>
        </p:spPr>
      </p:pic>
      <p:sp>
        <p:nvSpPr>
          <p:cNvPr id="9" name="Espace réservé du contenu 2">
            <a:extLst>
              <a:ext uri="{FF2B5EF4-FFF2-40B4-BE49-F238E27FC236}">
                <a16:creationId xmlns:a16="http://schemas.microsoft.com/office/drawing/2014/main" id="{6EA5B46B-4013-4AFC-80C2-F62F909B97F0}"/>
              </a:ext>
            </a:extLst>
          </p:cNvPr>
          <p:cNvSpPr>
            <a:spLocks noGrp="1"/>
          </p:cNvSpPr>
          <p:nvPr/>
        </p:nvSpPr>
        <p:spPr>
          <a:xfrm>
            <a:off x="4616450" y="1582754"/>
            <a:ext cx="7348220" cy="5074285"/>
          </a:xfrm>
          <a:prstGeom prst="rect">
            <a:avLst/>
          </a:prstGeom>
        </p:spPr>
        <p:txBody>
          <a:bodyPr vert="horz" lIns="91440" tIns="45720" rIns="91440" bIns="45720" rtlCol="0">
            <a:normAutofit/>
          </a:bodyPr>
          <a:lstStyle/>
          <a:p>
            <a:pPr>
              <a:lnSpc>
                <a:spcPct val="90000"/>
              </a:lnSpc>
              <a:spcBef>
                <a:spcPts val="1000"/>
              </a:spcBef>
              <a:spcAft>
                <a:spcPts val="0"/>
              </a:spcAft>
            </a:pPr>
            <a:r>
              <a:rPr lang="fr-FR" sz="2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Monition (n° 230):</a:t>
            </a:r>
            <a:endParaRPr lang="fr-FR" sz="120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fr-FR" sz="2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Recevez donc la force du Saint-Esprit promise par le Christ. </a:t>
            </a:r>
            <a:endParaRPr lang="fr-FR" sz="120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Elle vous rendra </a:t>
            </a:r>
            <a:r>
              <a:rPr lang="fr-FR" sz="2800" b="1"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 semblables au Christ</a:t>
            </a: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Vous deviendrez de </a:t>
            </a:r>
            <a:r>
              <a:rPr lang="fr-FR" sz="2800" b="1"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réels témoins de sa mort et de sa résurrection</a:t>
            </a: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 vous serez des </a:t>
            </a:r>
            <a:r>
              <a:rPr lang="fr-FR" sz="2800" b="1"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membres vivants de l’Eglise</a:t>
            </a: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fr-FR" sz="2800" i="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Ainsi grandira le Corps du Christ dans la foi et la charité </a:t>
            </a:r>
            <a:r>
              <a:rPr lang="fr-FR" sz="2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FR"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6215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164646-24F7-4539-80EC-3970AECDBFBC}"/>
              </a:ext>
            </a:extLst>
          </p:cNvPr>
          <p:cNvSpPr>
            <a:spLocks noGrp="1"/>
          </p:cNvSpPr>
          <p:nvPr>
            <p:ph type="title"/>
          </p:nvPr>
        </p:nvSpPr>
        <p:spPr/>
        <p:txBody>
          <a:bodyPr>
            <a:normAutofit/>
          </a:bodyPr>
          <a:lstStyle/>
          <a:p>
            <a:pPr algn="ctr"/>
            <a:r>
              <a:rPr lang="fr-FR" sz="4800" b="1" dirty="0">
                <a:solidFill>
                  <a:srgbClr val="FF0000"/>
                </a:solidFill>
              </a:rPr>
              <a:t>Résumons</a:t>
            </a:r>
            <a:r>
              <a:rPr lang="fr-FR" sz="4800" b="1" dirty="0"/>
              <a:t> Que réalise donc l’Esprit Saint ?</a:t>
            </a:r>
            <a:endParaRPr lang="fr-FR" sz="4800" dirty="0"/>
          </a:p>
        </p:txBody>
      </p:sp>
      <p:sp>
        <p:nvSpPr>
          <p:cNvPr id="3" name="Espace réservé du contenu 2">
            <a:extLst>
              <a:ext uri="{FF2B5EF4-FFF2-40B4-BE49-F238E27FC236}">
                <a16:creationId xmlns:a16="http://schemas.microsoft.com/office/drawing/2014/main" id="{1DF9AB45-025A-417D-A2A1-F91BDBF022BA}"/>
              </a:ext>
            </a:extLst>
          </p:cNvPr>
          <p:cNvSpPr>
            <a:spLocks noGrp="1"/>
          </p:cNvSpPr>
          <p:nvPr>
            <p:ph idx="1"/>
          </p:nvPr>
        </p:nvSpPr>
        <p:spPr/>
        <p:txBody>
          <a:bodyPr>
            <a:normAutofit/>
          </a:bodyPr>
          <a:lstStyle/>
          <a:p>
            <a:pPr marL="0" indent="0">
              <a:buNone/>
            </a:pPr>
            <a:r>
              <a:rPr lang="fr-FR" sz="4000" b="1" dirty="0"/>
              <a:t>L’Esprit Saint illumine</a:t>
            </a:r>
          </a:p>
          <a:p>
            <a:pPr marL="0" indent="0">
              <a:buNone/>
            </a:pPr>
            <a:r>
              <a:rPr lang="fr-FR" sz="4000" b="1" dirty="0"/>
              <a:t>L’Esprit Saint fait ressembler au Christ, le Fils</a:t>
            </a:r>
            <a:r>
              <a:rPr lang="fr-FR" sz="4000" dirty="0"/>
              <a:t>.</a:t>
            </a:r>
          </a:p>
          <a:p>
            <a:pPr marL="0" indent="0">
              <a:buNone/>
            </a:pPr>
            <a:r>
              <a:rPr lang="fr-FR" sz="4000" b="1" dirty="0"/>
              <a:t>L’Esprit Saint fortifie</a:t>
            </a:r>
          </a:p>
          <a:p>
            <a:pPr marL="0" indent="0">
              <a:buNone/>
            </a:pPr>
            <a:endParaRPr lang="fr-FR" dirty="0"/>
          </a:p>
        </p:txBody>
      </p:sp>
      <p:pic>
        <p:nvPicPr>
          <p:cNvPr id="4" name="Image 3">
            <a:extLst>
              <a:ext uri="{FF2B5EF4-FFF2-40B4-BE49-F238E27FC236}">
                <a16:creationId xmlns:a16="http://schemas.microsoft.com/office/drawing/2014/main" id="{6467F98D-EFFC-487B-BEB5-688A738D3D50}"/>
              </a:ext>
            </a:extLst>
          </p:cNvPr>
          <p:cNvPicPr>
            <a:picLocks noChangeAspect="1"/>
          </p:cNvPicPr>
          <p:nvPr/>
        </p:nvPicPr>
        <p:blipFill rotWithShape="1">
          <a:blip r:embed="rId2"/>
          <a:srcRect l="7936" r="5045"/>
          <a:stretch/>
        </p:blipFill>
        <p:spPr>
          <a:xfrm>
            <a:off x="5387423" y="3224212"/>
            <a:ext cx="5576233" cy="3204019"/>
          </a:xfrm>
          <a:prstGeom prst="rect">
            <a:avLst/>
          </a:prstGeom>
        </p:spPr>
      </p:pic>
    </p:spTree>
    <p:extLst>
      <p:ext uri="{BB962C8B-B14F-4D97-AF65-F5344CB8AC3E}">
        <p14:creationId xmlns:p14="http://schemas.microsoft.com/office/powerpoint/2010/main" val="84999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B47B2-E863-435F-B1B0-1F5527FC18B5}"/>
              </a:ext>
            </a:extLst>
          </p:cNvPr>
          <p:cNvSpPr>
            <a:spLocks noGrp="1"/>
          </p:cNvSpPr>
          <p:nvPr>
            <p:ph type="title"/>
          </p:nvPr>
        </p:nvSpPr>
        <p:spPr>
          <a:xfrm>
            <a:off x="3431761" y="191237"/>
            <a:ext cx="8426778" cy="970921"/>
          </a:xfrm>
        </p:spPr>
        <p:txBody>
          <a:bodyPr/>
          <a:lstStyle/>
          <a:p>
            <a:pPr algn="r"/>
            <a:r>
              <a:rPr lang="fr-FR" b="1" dirty="0"/>
              <a:t>Que réalise donc l’Esprit Saint ?</a:t>
            </a:r>
          </a:p>
        </p:txBody>
      </p:sp>
      <p:sp>
        <p:nvSpPr>
          <p:cNvPr id="10" name="ZoneTexte 9">
            <a:extLst>
              <a:ext uri="{FF2B5EF4-FFF2-40B4-BE49-F238E27FC236}">
                <a16:creationId xmlns:a16="http://schemas.microsoft.com/office/drawing/2014/main" id="{2A0D761C-2BE5-4085-AD5E-52CA36DE728C}"/>
              </a:ext>
            </a:extLst>
          </p:cNvPr>
          <p:cNvSpPr txBox="1"/>
          <p:nvPr/>
        </p:nvSpPr>
        <p:spPr>
          <a:xfrm>
            <a:off x="2256441" y="3562585"/>
            <a:ext cx="2721049" cy="769441"/>
          </a:xfrm>
          <a:prstGeom prst="rect">
            <a:avLst/>
          </a:prstGeom>
          <a:noFill/>
        </p:spPr>
        <p:txBody>
          <a:bodyPr wrap="square" rtlCol="0">
            <a:spAutoFit/>
          </a:bodyPr>
          <a:lstStyle/>
          <a:p>
            <a:r>
              <a:rPr lang="fr-FR" sz="4400" b="1" dirty="0">
                <a:solidFill>
                  <a:srgbClr val="B71234"/>
                </a:solidFill>
              </a:rPr>
              <a:t>illumine</a:t>
            </a:r>
          </a:p>
        </p:txBody>
      </p:sp>
      <p:sp>
        <p:nvSpPr>
          <p:cNvPr id="14" name="ZoneTexte 13">
            <a:extLst>
              <a:ext uri="{FF2B5EF4-FFF2-40B4-BE49-F238E27FC236}">
                <a16:creationId xmlns:a16="http://schemas.microsoft.com/office/drawing/2014/main" id="{CECCF627-E502-4C9A-9CA7-9A8A821DBE07}"/>
              </a:ext>
            </a:extLst>
          </p:cNvPr>
          <p:cNvSpPr txBox="1"/>
          <p:nvPr/>
        </p:nvSpPr>
        <p:spPr>
          <a:xfrm>
            <a:off x="5197062" y="2215299"/>
            <a:ext cx="6749841" cy="3539430"/>
          </a:xfrm>
          <a:prstGeom prst="rect">
            <a:avLst/>
          </a:prstGeom>
          <a:noFill/>
        </p:spPr>
        <p:txBody>
          <a:bodyPr wrap="square" rtlCol="0">
            <a:spAutoFit/>
          </a:bodyPr>
          <a:lstStyle/>
          <a:p>
            <a:pPr marL="285750" indent="-285750">
              <a:buFont typeface="Arial" panose="020B0604020202020204" pitchFamily="34" charset="0"/>
              <a:buChar char="•"/>
            </a:pPr>
            <a:r>
              <a:rPr lang="fr-FR" sz="3200" dirty="0"/>
              <a:t>Il fait croire. </a:t>
            </a:r>
          </a:p>
          <a:p>
            <a:pPr marL="285750" indent="-285750">
              <a:buFont typeface="Arial" panose="020B0604020202020204" pitchFamily="34" charset="0"/>
              <a:buChar char="•"/>
            </a:pPr>
            <a:r>
              <a:rPr lang="fr-FR" sz="3200" dirty="0"/>
              <a:t>Il préserve de l’erreur, du doute et de l’incroyance</a:t>
            </a:r>
          </a:p>
          <a:p>
            <a:pPr marL="285750" indent="-285750">
              <a:buFont typeface="Arial" panose="020B0604020202020204" pitchFamily="34" charset="0"/>
              <a:buChar char="•"/>
            </a:pPr>
            <a:r>
              <a:rPr lang="fr-FR" sz="3200" dirty="0"/>
              <a:t>Il apprend ce qui est de Dieu et ce qui plaît à Dieu </a:t>
            </a:r>
          </a:p>
          <a:p>
            <a:pPr marL="285750" indent="-285750">
              <a:buFont typeface="Arial" panose="020B0604020202020204" pitchFamily="34" charset="0"/>
              <a:buChar char="•"/>
            </a:pPr>
            <a:r>
              <a:rPr lang="fr-FR" sz="3200" dirty="0"/>
              <a:t>Il fait reconnaître ce qui est juste et saint </a:t>
            </a:r>
          </a:p>
        </p:txBody>
      </p:sp>
      <p:sp>
        <p:nvSpPr>
          <p:cNvPr id="19" name="ZoneTexte 18">
            <a:extLst>
              <a:ext uri="{FF2B5EF4-FFF2-40B4-BE49-F238E27FC236}">
                <a16:creationId xmlns:a16="http://schemas.microsoft.com/office/drawing/2014/main" id="{294ED26D-1435-45F8-B2AD-0BF588587C46}"/>
              </a:ext>
            </a:extLst>
          </p:cNvPr>
          <p:cNvSpPr txBox="1"/>
          <p:nvPr/>
        </p:nvSpPr>
        <p:spPr>
          <a:xfrm>
            <a:off x="245097" y="103696"/>
            <a:ext cx="1791773" cy="6438506"/>
          </a:xfrm>
          <a:prstGeom prst="rect">
            <a:avLst/>
          </a:prstGeom>
          <a:solidFill>
            <a:srgbClr val="B71234"/>
          </a:solidFill>
        </p:spPr>
        <p:txBody>
          <a:bodyPr vert="wordArtVert" wrap="square" rtlCol="0">
            <a:spAutoFit/>
          </a:bodyPr>
          <a:lstStyle/>
          <a:p>
            <a:pPr algn="ctr"/>
            <a:r>
              <a:rPr lang="fr-FR" sz="4400" dirty="0">
                <a:solidFill>
                  <a:schemeClr val="bg1"/>
                </a:solidFill>
              </a:rPr>
              <a:t>L’Esprit Saint</a:t>
            </a:r>
          </a:p>
        </p:txBody>
      </p:sp>
      <p:sp>
        <p:nvSpPr>
          <p:cNvPr id="20" name="Accolade ouvrante 19">
            <a:extLst>
              <a:ext uri="{FF2B5EF4-FFF2-40B4-BE49-F238E27FC236}">
                <a16:creationId xmlns:a16="http://schemas.microsoft.com/office/drawing/2014/main" id="{F5203C64-3224-4C39-B63D-C18AED0B5364}"/>
              </a:ext>
            </a:extLst>
          </p:cNvPr>
          <p:cNvSpPr/>
          <p:nvPr/>
        </p:nvSpPr>
        <p:spPr>
          <a:xfrm>
            <a:off x="4345757" y="2177592"/>
            <a:ext cx="1077549" cy="3614843"/>
          </a:xfrm>
          <a:prstGeom prst="leftBrace">
            <a:avLst/>
          </a:prstGeom>
          <a:ln>
            <a:solidFill>
              <a:srgbClr val="B712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dirty="0"/>
          </a:p>
        </p:txBody>
      </p:sp>
    </p:spTree>
    <p:extLst>
      <p:ext uri="{BB962C8B-B14F-4D97-AF65-F5344CB8AC3E}">
        <p14:creationId xmlns:p14="http://schemas.microsoft.com/office/powerpoint/2010/main" val="217091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B47B2-E863-435F-B1B0-1F5527FC18B5}"/>
              </a:ext>
            </a:extLst>
          </p:cNvPr>
          <p:cNvSpPr>
            <a:spLocks noGrp="1"/>
          </p:cNvSpPr>
          <p:nvPr>
            <p:ph type="title"/>
          </p:nvPr>
        </p:nvSpPr>
        <p:spPr>
          <a:xfrm>
            <a:off x="3431761" y="191237"/>
            <a:ext cx="8426778" cy="970921"/>
          </a:xfrm>
        </p:spPr>
        <p:txBody>
          <a:bodyPr/>
          <a:lstStyle/>
          <a:p>
            <a:pPr algn="r"/>
            <a:r>
              <a:rPr lang="fr-FR" b="1" dirty="0"/>
              <a:t>Que réalise donc l’Esprit Saint ?</a:t>
            </a:r>
          </a:p>
        </p:txBody>
      </p:sp>
      <p:sp>
        <p:nvSpPr>
          <p:cNvPr id="12" name="ZoneTexte 11">
            <a:extLst>
              <a:ext uri="{FF2B5EF4-FFF2-40B4-BE49-F238E27FC236}">
                <a16:creationId xmlns:a16="http://schemas.microsoft.com/office/drawing/2014/main" id="{098876FF-D5FF-46BB-9B4E-323E2BC0F873}"/>
              </a:ext>
            </a:extLst>
          </p:cNvPr>
          <p:cNvSpPr txBox="1"/>
          <p:nvPr/>
        </p:nvSpPr>
        <p:spPr>
          <a:xfrm>
            <a:off x="2181847" y="2152374"/>
            <a:ext cx="4248930" cy="2800767"/>
          </a:xfrm>
          <a:prstGeom prst="rect">
            <a:avLst/>
          </a:prstGeom>
          <a:noFill/>
        </p:spPr>
        <p:txBody>
          <a:bodyPr wrap="square" rtlCol="0">
            <a:spAutoFit/>
          </a:bodyPr>
          <a:lstStyle/>
          <a:p>
            <a:r>
              <a:rPr lang="fr-FR" sz="4400" b="1" dirty="0">
                <a:solidFill>
                  <a:srgbClr val="B71234"/>
                </a:solidFill>
              </a:rPr>
              <a:t>fait progresser dans la ressemblance </a:t>
            </a:r>
          </a:p>
          <a:p>
            <a:r>
              <a:rPr lang="fr-FR" sz="4400" b="1" dirty="0">
                <a:solidFill>
                  <a:srgbClr val="B71234"/>
                </a:solidFill>
              </a:rPr>
              <a:t>au Christ, le Fils</a:t>
            </a:r>
            <a:endParaRPr lang="fr-FR" sz="4400" dirty="0"/>
          </a:p>
        </p:txBody>
      </p:sp>
      <p:sp>
        <p:nvSpPr>
          <p:cNvPr id="16" name="ZoneTexte 15">
            <a:extLst>
              <a:ext uri="{FF2B5EF4-FFF2-40B4-BE49-F238E27FC236}">
                <a16:creationId xmlns:a16="http://schemas.microsoft.com/office/drawing/2014/main" id="{F3183E66-3DF9-498A-9CFE-1B74CEC442E9}"/>
              </a:ext>
            </a:extLst>
          </p:cNvPr>
          <p:cNvSpPr txBox="1"/>
          <p:nvPr/>
        </p:nvSpPr>
        <p:spPr>
          <a:xfrm>
            <a:off x="6096000" y="1890765"/>
            <a:ext cx="6240544" cy="3323987"/>
          </a:xfrm>
          <a:prstGeom prst="rect">
            <a:avLst/>
          </a:prstGeom>
          <a:noFill/>
        </p:spPr>
        <p:txBody>
          <a:bodyPr wrap="square" rtlCol="0">
            <a:spAutoFit/>
          </a:bodyPr>
          <a:lstStyle/>
          <a:p>
            <a:pPr marL="285750" indent="-285750">
              <a:buFont typeface="Arial" panose="020B0604020202020204" pitchFamily="34" charset="0"/>
              <a:buChar char="•"/>
            </a:pPr>
            <a:r>
              <a:rPr lang="fr-FR" sz="3200" dirty="0"/>
              <a:t>Il rend fils adoptif</a:t>
            </a:r>
          </a:p>
          <a:p>
            <a:pPr marL="285750" indent="-285750">
              <a:buFont typeface="Arial" panose="020B0604020202020204" pitchFamily="34" charset="0"/>
              <a:buChar char="•"/>
            </a:pPr>
            <a:r>
              <a:rPr lang="fr-FR" sz="3200" dirty="0"/>
              <a:t>Il fait s’attacher à Jésus</a:t>
            </a:r>
          </a:p>
          <a:p>
            <a:pPr marL="285750" indent="-285750">
              <a:buFont typeface="Arial" panose="020B0604020202020204" pitchFamily="34" charset="0"/>
              <a:buChar char="•"/>
            </a:pPr>
            <a:r>
              <a:rPr lang="fr-FR" sz="3200" dirty="0"/>
              <a:t>Il fait vivre avec le Christ</a:t>
            </a:r>
          </a:p>
          <a:p>
            <a:pPr marL="285750" indent="-285750">
              <a:buFont typeface="Arial" panose="020B0604020202020204" pitchFamily="34" charset="0"/>
              <a:buChar char="•"/>
            </a:pPr>
            <a:r>
              <a:rPr lang="fr-FR" sz="3200" dirty="0"/>
              <a:t>Il rend membre vivant de l’Eglise </a:t>
            </a:r>
          </a:p>
          <a:p>
            <a:pPr marL="285750" indent="-285750">
              <a:buFont typeface="Arial" panose="020B0604020202020204" pitchFamily="34" charset="0"/>
              <a:buChar char="•"/>
            </a:pPr>
            <a:r>
              <a:rPr lang="fr-FR" sz="3200" dirty="0"/>
              <a:t>Il introduit dans le temps de l’accomplissement des promesses</a:t>
            </a:r>
          </a:p>
          <a:p>
            <a:endParaRPr lang="fr-FR" dirty="0"/>
          </a:p>
        </p:txBody>
      </p:sp>
      <p:sp>
        <p:nvSpPr>
          <p:cNvPr id="19" name="ZoneTexte 18">
            <a:extLst>
              <a:ext uri="{FF2B5EF4-FFF2-40B4-BE49-F238E27FC236}">
                <a16:creationId xmlns:a16="http://schemas.microsoft.com/office/drawing/2014/main" id="{294ED26D-1435-45F8-B2AD-0BF588587C46}"/>
              </a:ext>
            </a:extLst>
          </p:cNvPr>
          <p:cNvSpPr txBox="1"/>
          <p:nvPr/>
        </p:nvSpPr>
        <p:spPr>
          <a:xfrm>
            <a:off x="245097" y="103696"/>
            <a:ext cx="1791773" cy="6438506"/>
          </a:xfrm>
          <a:prstGeom prst="rect">
            <a:avLst/>
          </a:prstGeom>
          <a:solidFill>
            <a:srgbClr val="B71234"/>
          </a:solidFill>
        </p:spPr>
        <p:txBody>
          <a:bodyPr vert="wordArtVert" wrap="square" rtlCol="0">
            <a:spAutoFit/>
          </a:bodyPr>
          <a:lstStyle/>
          <a:p>
            <a:pPr algn="ctr"/>
            <a:r>
              <a:rPr lang="fr-FR" sz="4400" dirty="0">
                <a:solidFill>
                  <a:schemeClr val="bg1"/>
                </a:solidFill>
              </a:rPr>
              <a:t>L’Esprit Saint</a:t>
            </a:r>
          </a:p>
        </p:txBody>
      </p:sp>
      <p:sp>
        <p:nvSpPr>
          <p:cNvPr id="21" name="Accolade ouvrante 20">
            <a:extLst>
              <a:ext uri="{FF2B5EF4-FFF2-40B4-BE49-F238E27FC236}">
                <a16:creationId xmlns:a16="http://schemas.microsoft.com/office/drawing/2014/main" id="{4F4A850D-F28C-4D06-807F-FC5836F0714E}"/>
              </a:ext>
            </a:extLst>
          </p:cNvPr>
          <p:cNvSpPr/>
          <p:nvPr/>
        </p:nvSpPr>
        <p:spPr>
          <a:xfrm>
            <a:off x="5653146" y="1890765"/>
            <a:ext cx="885707" cy="3062378"/>
          </a:xfrm>
          <a:prstGeom prst="leftBrace">
            <a:avLst/>
          </a:prstGeom>
          <a:ln>
            <a:solidFill>
              <a:srgbClr val="B712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36437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B47B2-E863-435F-B1B0-1F5527FC18B5}"/>
              </a:ext>
            </a:extLst>
          </p:cNvPr>
          <p:cNvSpPr>
            <a:spLocks noGrp="1"/>
          </p:cNvSpPr>
          <p:nvPr>
            <p:ph type="title"/>
          </p:nvPr>
        </p:nvSpPr>
        <p:spPr>
          <a:xfrm>
            <a:off x="3431761" y="191237"/>
            <a:ext cx="8426778" cy="970921"/>
          </a:xfrm>
        </p:spPr>
        <p:txBody>
          <a:bodyPr/>
          <a:lstStyle/>
          <a:p>
            <a:pPr algn="r"/>
            <a:r>
              <a:rPr lang="fr-FR" b="1" dirty="0"/>
              <a:t>Que réalise donc l’Esprit Saint ?</a:t>
            </a:r>
          </a:p>
        </p:txBody>
      </p:sp>
      <p:sp>
        <p:nvSpPr>
          <p:cNvPr id="13" name="ZoneTexte 12">
            <a:extLst>
              <a:ext uri="{FF2B5EF4-FFF2-40B4-BE49-F238E27FC236}">
                <a16:creationId xmlns:a16="http://schemas.microsoft.com/office/drawing/2014/main" id="{A7E7E094-0988-4147-B5E3-073379CAB165}"/>
              </a:ext>
            </a:extLst>
          </p:cNvPr>
          <p:cNvSpPr txBox="1"/>
          <p:nvPr/>
        </p:nvSpPr>
        <p:spPr>
          <a:xfrm>
            <a:off x="2349458" y="3044279"/>
            <a:ext cx="1889027" cy="769441"/>
          </a:xfrm>
          <a:prstGeom prst="rect">
            <a:avLst/>
          </a:prstGeom>
          <a:noFill/>
        </p:spPr>
        <p:txBody>
          <a:bodyPr wrap="square" rtlCol="0">
            <a:spAutoFit/>
          </a:bodyPr>
          <a:lstStyle/>
          <a:p>
            <a:r>
              <a:rPr lang="fr-FR" sz="4400" b="1" dirty="0">
                <a:solidFill>
                  <a:srgbClr val="B71234"/>
                </a:solidFill>
              </a:rPr>
              <a:t>fortifie</a:t>
            </a:r>
            <a:endParaRPr lang="fr-FR" sz="4400" dirty="0"/>
          </a:p>
        </p:txBody>
      </p:sp>
      <p:sp>
        <p:nvSpPr>
          <p:cNvPr id="15" name="ZoneTexte 14">
            <a:extLst>
              <a:ext uri="{FF2B5EF4-FFF2-40B4-BE49-F238E27FC236}">
                <a16:creationId xmlns:a16="http://schemas.microsoft.com/office/drawing/2014/main" id="{FEB88C88-B342-4107-BE41-574F8219F879}"/>
              </a:ext>
            </a:extLst>
          </p:cNvPr>
          <p:cNvSpPr txBox="1"/>
          <p:nvPr/>
        </p:nvSpPr>
        <p:spPr>
          <a:xfrm>
            <a:off x="4930216" y="3233129"/>
            <a:ext cx="6344335" cy="861774"/>
          </a:xfrm>
          <a:prstGeom prst="rect">
            <a:avLst/>
          </a:prstGeom>
          <a:noFill/>
        </p:spPr>
        <p:txBody>
          <a:bodyPr wrap="square" rtlCol="0">
            <a:spAutoFit/>
          </a:bodyPr>
          <a:lstStyle/>
          <a:p>
            <a:r>
              <a:rPr lang="fr-FR" sz="3200" dirty="0"/>
              <a:t>Il fait passer de la peur à la confiance</a:t>
            </a:r>
          </a:p>
          <a:p>
            <a:endParaRPr lang="fr-FR" dirty="0"/>
          </a:p>
        </p:txBody>
      </p:sp>
      <p:sp>
        <p:nvSpPr>
          <p:cNvPr id="19" name="ZoneTexte 18">
            <a:extLst>
              <a:ext uri="{FF2B5EF4-FFF2-40B4-BE49-F238E27FC236}">
                <a16:creationId xmlns:a16="http://schemas.microsoft.com/office/drawing/2014/main" id="{294ED26D-1435-45F8-B2AD-0BF588587C46}"/>
              </a:ext>
            </a:extLst>
          </p:cNvPr>
          <p:cNvSpPr txBox="1"/>
          <p:nvPr/>
        </p:nvSpPr>
        <p:spPr>
          <a:xfrm>
            <a:off x="245097" y="103696"/>
            <a:ext cx="1791773" cy="6438506"/>
          </a:xfrm>
          <a:prstGeom prst="rect">
            <a:avLst/>
          </a:prstGeom>
          <a:solidFill>
            <a:srgbClr val="B71234"/>
          </a:solidFill>
        </p:spPr>
        <p:txBody>
          <a:bodyPr vert="wordArtVert" wrap="square" rtlCol="0">
            <a:spAutoFit/>
          </a:bodyPr>
          <a:lstStyle/>
          <a:p>
            <a:pPr algn="ctr"/>
            <a:r>
              <a:rPr lang="fr-FR" sz="4400" dirty="0">
                <a:solidFill>
                  <a:schemeClr val="bg1"/>
                </a:solidFill>
              </a:rPr>
              <a:t>L’Esprit Saint</a:t>
            </a:r>
          </a:p>
        </p:txBody>
      </p:sp>
      <p:sp>
        <p:nvSpPr>
          <p:cNvPr id="22" name="Accolade ouvrante 21">
            <a:extLst>
              <a:ext uri="{FF2B5EF4-FFF2-40B4-BE49-F238E27FC236}">
                <a16:creationId xmlns:a16="http://schemas.microsoft.com/office/drawing/2014/main" id="{CD593243-6C22-4F59-A235-3A084F09905F}"/>
              </a:ext>
            </a:extLst>
          </p:cNvPr>
          <p:cNvSpPr/>
          <p:nvPr/>
        </p:nvSpPr>
        <p:spPr>
          <a:xfrm>
            <a:off x="4551073" y="3044279"/>
            <a:ext cx="312588" cy="970921"/>
          </a:xfrm>
          <a:prstGeom prst="leftBrace">
            <a:avLst/>
          </a:prstGeom>
          <a:ln>
            <a:solidFill>
              <a:srgbClr val="B712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dirty="0"/>
          </a:p>
        </p:txBody>
      </p:sp>
    </p:spTree>
    <p:extLst>
      <p:ext uri="{BB962C8B-B14F-4D97-AF65-F5344CB8AC3E}">
        <p14:creationId xmlns:p14="http://schemas.microsoft.com/office/powerpoint/2010/main" val="2073991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ED1A86-9756-4353-AD93-CD5FB671608A}"/>
              </a:ext>
            </a:extLst>
          </p:cNvPr>
          <p:cNvSpPr>
            <a:spLocks noGrp="1"/>
          </p:cNvSpPr>
          <p:nvPr>
            <p:ph type="title"/>
          </p:nvPr>
        </p:nvSpPr>
        <p:spPr/>
        <p:txBody>
          <a:bodyPr/>
          <a:lstStyle/>
          <a:p>
            <a:pPr algn="ctr"/>
            <a:r>
              <a:rPr lang="fr-FR" b="1" dirty="0">
                <a:solidFill>
                  <a:srgbClr val="C00000"/>
                </a:solidFill>
              </a:rPr>
              <a:t>2. Le combat spirituel </a:t>
            </a:r>
            <a:br>
              <a:rPr lang="fr-FR" b="1" dirty="0">
                <a:solidFill>
                  <a:srgbClr val="C00000"/>
                </a:solidFill>
              </a:rPr>
            </a:br>
            <a:r>
              <a:rPr lang="fr-FR" b="1" dirty="0">
                <a:solidFill>
                  <a:srgbClr val="C00000"/>
                </a:solidFill>
              </a:rPr>
              <a:t>marque de la vie chrétienne</a:t>
            </a:r>
          </a:p>
        </p:txBody>
      </p:sp>
      <p:sp>
        <p:nvSpPr>
          <p:cNvPr id="3" name="Espace réservé du contenu 2">
            <a:extLst>
              <a:ext uri="{FF2B5EF4-FFF2-40B4-BE49-F238E27FC236}">
                <a16:creationId xmlns:a16="http://schemas.microsoft.com/office/drawing/2014/main" id="{104F10AA-88C4-44A1-B241-F905B07F5777}"/>
              </a:ext>
            </a:extLst>
          </p:cNvPr>
          <p:cNvSpPr>
            <a:spLocks noGrp="1"/>
          </p:cNvSpPr>
          <p:nvPr>
            <p:ph idx="1"/>
          </p:nvPr>
        </p:nvSpPr>
        <p:spPr/>
        <p:txBody>
          <a:bodyPr/>
          <a:lstStyle/>
          <a:p>
            <a:pPr marL="0" indent="0">
              <a:buNone/>
            </a:pPr>
            <a:r>
              <a:rPr lang="fr-FR" sz="4000" dirty="0"/>
              <a:t>« </a:t>
            </a:r>
            <a:r>
              <a:rPr lang="fr-FR" sz="4000" i="1" dirty="0"/>
              <a:t>Accorde-nous, Seigneur, de savoir commencer saintement par le jeûne </a:t>
            </a:r>
            <a:r>
              <a:rPr lang="fr-FR" sz="4000" b="1" i="1" dirty="0"/>
              <a:t>l’entraînement au combat spirituel </a:t>
            </a:r>
            <a:r>
              <a:rPr lang="fr-FR" sz="4000" i="1" dirty="0"/>
              <a:t>: que nos privations nous rendent plus forts </a:t>
            </a:r>
            <a:r>
              <a:rPr lang="fr-FR" sz="4000" b="1" i="1" dirty="0"/>
              <a:t>pour lutter contre l’esprit du mal</a:t>
            </a:r>
            <a:r>
              <a:rPr lang="fr-FR" sz="4000" i="1" dirty="0"/>
              <a:t>. Par Jésus…</a:t>
            </a:r>
            <a:r>
              <a:rPr lang="fr-FR" sz="4000" dirty="0"/>
              <a:t> »</a:t>
            </a:r>
          </a:p>
          <a:p>
            <a:pPr marL="0" indent="0">
              <a:buNone/>
            </a:pPr>
            <a:r>
              <a:rPr lang="fr-FR" sz="1600" dirty="0"/>
              <a:t>(Oraison du mercredi des cendres pour l’entrée en carême)</a:t>
            </a:r>
          </a:p>
          <a:p>
            <a:pPr marL="0" indent="0">
              <a:buNone/>
            </a:pPr>
            <a:endParaRPr lang="fr-FR" dirty="0"/>
          </a:p>
        </p:txBody>
      </p:sp>
      <p:pic>
        <p:nvPicPr>
          <p:cNvPr id="4" name="Image 3">
            <a:extLst>
              <a:ext uri="{FF2B5EF4-FFF2-40B4-BE49-F238E27FC236}">
                <a16:creationId xmlns:a16="http://schemas.microsoft.com/office/drawing/2014/main" id="{F97C9A45-5DD1-4915-B2B4-3E7403CCE1A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6442926" y="3918486"/>
            <a:ext cx="4181082" cy="2781328"/>
          </a:xfrm>
          <a:prstGeom prst="ellipse">
            <a:avLst/>
          </a:prstGeom>
          <a:ln>
            <a:noFill/>
          </a:ln>
          <a:effectLst>
            <a:softEdge rad="112500"/>
          </a:effectLst>
        </p:spPr>
      </p:pic>
    </p:spTree>
    <p:extLst>
      <p:ext uri="{BB962C8B-B14F-4D97-AF65-F5344CB8AC3E}">
        <p14:creationId xmlns:p14="http://schemas.microsoft.com/office/powerpoint/2010/main" val="278340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8E5295-C32A-4702-9088-F29382C73C01}"/>
              </a:ext>
            </a:extLst>
          </p:cNvPr>
          <p:cNvSpPr>
            <a:spLocks noGrp="1"/>
          </p:cNvSpPr>
          <p:nvPr>
            <p:ph type="title"/>
          </p:nvPr>
        </p:nvSpPr>
        <p:spPr/>
        <p:txBody>
          <a:bodyPr>
            <a:normAutofit/>
          </a:bodyPr>
          <a:lstStyle/>
          <a:p>
            <a:pPr algn="r"/>
            <a:r>
              <a:rPr lang="fr-FR" sz="5400" b="1" dirty="0">
                <a:solidFill>
                  <a:srgbClr val="B71234"/>
                </a:solidFill>
              </a:rPr>
              <a:t>Entraînement au combat spirituel</a:t>
            </a:r>
          </a:p>
        </p:txBody>
      </p:sp>
      <p:pic>
        <p:nvPicPr>
          <p:cNvPr id="4" name="Image 3">
            <a:extLst>
              <a:ext uri="{FF2B5EF4-FFF2-40B4-BE49-F238E27FC236}">
                <a16:creationId xmlns:a16="http://schemas.microsoft.com/office/drawing/2014/main" id="{515D9BCD-DEC0-48DD-AB55-567F9B672F66}"/>
              </a:ext>
            </a:extLst>
          </p:cNvPr>
          <p:cNvPicPr>
            <a:picLocks noChangeAspect="1"/>
          </p:cNvPicPr>
          <p:nvPr/>
        </p:nvPicPr>
        <p:blipFill>
          <a:blip r:embed="rId2">
            <a:duotone>
              <a:schemeClr val="bg2">
                <a:shade val="45000"/>
                <a:satMod val="135000"/>
              </a:schemeClr>
              <a:prstClr val="white"/>
            </a:duotone>
          </a:blip>
          <a:stretch>
            <a:fillRect/>
          </a:stretch>
        </p:blipFill>
        <p:spPr>
          <a:xfrm>
            <a:off x="8839003" y="2067818"/>
            <a:ext cx="3236732" cy="4244082"/>
          </a:xfrm>
          <a:prstGeom prst="rect">
            <a:avLst/>
          </a:prstGeom>
        </p:spPr>
      </p:pic>
      <p:pic>
        <p:nvPicPr>
          <p:cNvPr id="5" name="Image 4">
            <a:extLst>
              <a:ext uri="{FF2B5EF4-FFF2-40B4-BE49-F238E27FC236}">
                <a16:creationId xmlns:a16="http://schemas.microsoft.com/office/drawing/2014/main" id="{41DD8F6C-F505-46C1-AA68-D84A992A28B8}"/>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rcRect l="12033"/>
          <a:stretch/>
        </p:blipFill>
        <p:spPr>
          <a:xfrm>
            <a:off x="116265" y="1690688"/>
            <a:ext cx="2344131" cy="2664789"/>
          </a:xfrm>
          <a:prstGeom prst="rect">
            <a:avLst/>
          </a:prstGeom>
        </p:spPr>
      </p:pic>
      <p:sp>
        <p:nvSpPr>
          <p:cNvPr id="3" name="Espace réservé du contenu 2">
            <a:extLst>
              <a:ext uri="{FF2B5EF4-FFF2-40B4-BE49-F238E27FC236}">
                <a16:creationId xmlns:a16="http://schemas.microsoft.com/office/drawing/2014/main" id="{378864DF-BF9E-4A4F-A0DC-B43BBB36F0F6}"/>
              </a:ext>
            </a:extLst>
          </p:cNvPr>
          <p:cNvSpPr>
            <a:spLocks noGrp="1"/>
          </p:cNvSpPr>
          <p:nvPr>
            <p:ph idx="1"/>
          </p:nvPr>
        </p:nvSpPr>
        <p:spPr>
          <a:xfrm>
            <a:off x="292232" y="1487078"/>
            <a:ext cx="12023104" cy="5005797"/>
          </a:xfrm>
        </p:spPr>
        <p:txBody>
          <a:bodyPr>
            <a:normAutofit fontScale="25000" lnSpcReduction="20000"/>
          </a:bodyPr>
          <a:lstStyle/>
          <a:p>
            <a:pPr marL="1371600" lvl="3" indent="0">
              <a:buNone/>
            </a:pPr>
            <a:r>
              <a:rPr lang="fr-FR" sz="8600" b="1" dirty="0"/>
              <a:t>Cf. expérience du sport ou de la musique</a:t>
            </a:r>
          </a:p>
          <a:p>
            <a:pPr marL="0" indent="0">
              <a:buNone/>
            </a:pPr>
            <a:endParaRPr lang="fr-FR" dirty="0"/>
          </a:p>
          <a:p>
            <a:pPr marL="0" indent="0">
              <a:buNone/>
            </a:pPr>
            <a:endParaRPr lang="fr-FR" dirty="0"/>
          </a:p>
          <a:p>
            <a:pPr marL="0" indent="0">
              <a:buNone/>
            </a:pPr>
            <a:endParaRPr lang="fr-FR" dirty="0"/>
          </a:p>
          <a:p>
            <a:pPr marL="0" indent="0">
              <a:buNone/>
            </a:pPr>
            <a:r>
              <a:rPr lang="fr-FR" dirty="0"/>
              <a:t>                                                                                  	            </a:t>
            </a:r>
            <a:r>
              <a:rPr lang="fr-FR" sz="8000" dirty="0"/>
              <a:t>« </a:t>
            </a:r>
            <a:r>
              <a:rPr lang="fr-FR" sz="8000" i="1" dirty="0"/>
              <a:t>Vous savez bien que, dans le stade, tous les coureurs participent à la course, </a:t>
            </a:r>
          </a:p>
          <a:p>
            <a:pPr marL="0" indent="0">
              <a:buNone/>
            </a:pPr>
            <a:r>
              <a:rPr lang="fr-FR" sz="8000" i="1" dirty="0"/>
              <a:t>                                       mais un seul reçoit le prix. Alors, vous, </a:t>
            </a:r>
            <a:r>
              <a:rPr lang="fr-FR" sz="8000" b="1" i="1" dirty="0"/>
              <a:t>courez de manière à l’emporter</a:t>
            </a:r>
            <a:r>
              <a:rPr lang="fr-FR" sz="8000" i="1" dirty="0"/>
              <a:t>. </a:t>
            </a:r>
          </a:p>
          <a:p>
            <a:pPr marL="0" indent="0">
              <a:buNone/>
            </a:pPr>
            <a:r>
              <a:rPr lang="fr-FR" sz="8000" i="1" dirty="0"/>
              <a:t>		      Tous les athlètes à l’entraînement </a:t>
            </a:r>
            <a:r>
              <a:rPr lang="fr-FR" sz="8000" b="1" i="1" dirty="0"/>
              <a:t>s’imposent une discipline sévère</a:t>
            </a:r>
            <a:r>
              <a:rPr lang="fr-FR" sz="8000" i="1" dirty="0"/>
              <a:t>; </a:t>
            </a:r>
          </a:p>
          <a:p>
            <a:pPr marL="0" indent="0">
              <a:buNone/>
            </a:pPr>
            <a:r>
              <a:rPr lang="fr-FR" sz="8000" i="1" dirty="0"/>
              <a:t>		       ils le font pour recevoir une couronne de laurier qui va se faner, </a:t>
            </a:r>
          </a:p>
          <a:p>
            <a:pPr marL="0" indent="0">
              <a:buNone/>
            </a:pPr>
            <a:r>
              <a:rPr lang="fr-FR" sz="8000" i="1" dirty="0"/>
              <a:t>		       et nous, </a:t>
            </a:r>
            <a:r>
              <a:rPr lang="fr-FR" sz="8000" b="1" i="1" dirty="0"/>
              <a:t>pour une couronne qui ne se fane pas</a:t>
            </a:r>
            <a:r>
              <a:rPr lang="fr-FR" sz="8000" dirty="0"/>
              <a:t> » </a:t>
            </a:r>
            <a:r>
              <a:rPr lang="fr-FR" sz="6400" dirty="0"/>
              <a:t>(I Corinthiens, 9, 24-25)</a:t>
            </a:r>
          </a:p>
          <a:p>
            <a:pPr marL="0" indent="0">
              <a:buNone/>
            </a:pPr>
            <a:endParaRPr lang="fr-FR" sz="5000" dirty="0"/>
          </a:p>
          <a:p>
            <a:r>
              <a:rPr lang="fr-FR" sz="10600" dirty="0"/>
              <a:t>Motivation et détermination : il y a un but qu’on veut atteindre </a:t>
            </a:r>
          </a:p>
          <a:p>
            <a:r>
              <a:rPr lang="fr-FR" sz="9600" dirty="0"/>
              <a:t>On choisit de s’en donner les moyens et de persévérer dans le temps</a:t>
            </a:r>
          </a:p>
          <a:p>
            <a:pPr marL="0" indent="0">
              <a:buNone/>
            </a:pPr>
            <a:r>
              <a:rPr lang="fr-FR" sz="9600" dirty="0"/>
              <a:t>	On se soumet à des exigences (ascèse)</a:t>
            </a:r>
          </a:p>
          <a:p>
            <a:pPr marL="0" indent="0">
              <a:buNone/>
            </a:pPr>
            <a:r>
              <a:rPr lang="fr-FR" sz="9600" dirty="0"/>
              <a:t>	Et on consent à des renoncements (priorité)</a:t>
            </a:r>
          </a:p>
          <a:p>
            <a:r>
              <a:rPr lang="fr-FR" sz="9600" dirty="0"/>
              <a:t>Cela requiert le recours à un maître qui transmet son savoir-faire</a:t>
            </a:r>
          </a:p>
        </p:txBody>
      </p:sp>
    </p:spTree>
    <p:extLst>
      <p:ext uri="{BB962C8B-B14F-4D97-AF65-F5344CB8AC3E}">
        <p14:creationId xmlns:p14="http://schemas.microsoft.com/office/powerpoint/2010/main" val="410837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6000" b="1" dirty="0"/>
              <a:t>La vie dans l’Esprit, </a:t>
            </a:r>
            <a:br>
              <a:rPr lang="fr-FR" sz="6000" b="1" dirty="0"/>
            </a:br>
            <a:r>
              <a:rPr lang="fr-FR" sz="6000" b="1" dirty="0"/>
              <a:t>sous l’angle du combat spirituel</a:t>
            </a:r>
          </a:p>
        </p:txBody>
      </p:sp>
      <p:sp>
        <p:nvSpPr>
          <p:cNvPr id="3" name="Espace réservé du contenu 2"/>
          <p:cNvSpPr>
            <a:spLocks noGrp="1"/>
          </p:cNvSpPr>
          <p:nvPr>
            <p:ph idx="1"/>
          </p:nvPr>
        </p:nvSpPr>
        <p:spPr/>
        <p:txBody>
          <a:bodyPr/>
          <a:lstStyle/>
          <a:p>
            <a:pPr marL="0" indent="0">
              <a:buNone/>
            </a:pPr>
            <a:endParaRPr lang="fr-FR" sz="5400" dirty="0"/>
          </a:p>
          <a:p>
            <a:pPr marL="0" indent="0">
              <a:buNone/>
            </a:pPr>
            <a:r>
              <a:rPr lang="fr-FR" sz="5400" dirty="0"/>
              <a:t>« </a:t>
            </a:r>
            <a:r>
              <a:rPr lang="fr-FR" sz="5400" i="1" dirty="0"/>
              <a:t>Les yeux fixés sur Jésus-Christ,</a:t>
            </a:r>
          </a:p>
          <a:p>
            <a:pPr marL="0" indent="0">
              <a:buNone/>
            </a:pPr>
            <a:r>
              <a:rPr lang="fr-FR" sz="5400" i="1" dirty="0"/>
              <a:t>Entrons dans le combat de Dieu</a:t>
            </a:r>
            <a:r>
              <a:rPr lang="fr-FR" sz="5400" dirty="0"/>
              <a:t> »</a:t>
            </a:r>
          </a:p>
          <a:p>
            <a:pPr marL="0" indent="0">
              <a:buNone/>
            </a:pPr>
            <a:endParaRPr lang="fr-FR" dirty="0"/>
          </a:p>
          <a:p>
            <a:pPr marL="0" indent="0">
              <a:buNone/>
            </a:pPr>
            <a:r>
              <a:rPr lang="fr-FR" dirty="0"/>
              <a:t>Invitatoire pour la Liturgie des Heures en temps de Carême</a:t>
            </a:r>
          </a:p>
        </p:txBody>
      </p:sp>
    </p:spTree>
    <p:extLst>
      <p:ext uri="{BB962C8B-B14F-4D97-AF65-F5344CB8AC3E}">
        <p14:creationId xmlns:p14="http://schemas.microsoft.com/office/powerpoint/2010/main" val="2253600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5DCE8-9CA6-4375-8D4A-256512EB44B0}"/>
              </a:ext>
            </a:extLst>
          </p:cNvPr>
          <p:cNvSpPr>
            <a:spLocks noGrp="1"/>
          </p:cNvSpPr>
          <p:nvPr>
            <p:ph type="title"/>
          </p:nvPr>
        </p:nvSpPr>
        <p:spPr/>
        <p:txBody>
          <a:bodyPr>
            <a:normAutofit fontScale="90000"/>
          </a:bodyPr>
          <a:lstStyle/>
          <a:p>
            <a:pPr algn="ctr"/>
            <a:r>
              <a:rPr lang="fr-FR" sz="6000" b="1" dirty="0">
                <a:solidFill>
                  <a:srgbClr val="B71234"/>
                </a:solidFill>
              </a:rPr>
              <a:t>Le combat spirituel</a:t>
            </a:r>
            <a:br>
              <a:rPr lang="fr-FR" dirty="0"/>
            </a:br>
            <a:endParaRPr lang="fr-FR" dirty="0"/>
          </a:p>
        </p:txBody>
      </p:sp>
      <p:pic>
        <p:nvPicPr>
          <p:cNvPr id="5" name="Image 4">
            <a:extLst>
              <a:ext uri="{FF2B5EF4-FFF2-40B4-BE49-F238E27FC236}">
                <a16:creationId xmlns:a16="http://schemas.microsoft.com/office/drawing/2014/main" id="{1700BCB5-4135-432C-90AC-4B21C323A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109" y="1574276"/>
            <a:ext cx="8226262" cy="4700721"/>
          </a:xfrm>
          <a:prstGeom prst="rect">
            <a:avLst/>
          </a:prstGeom>
        </p:spPr>
      </p:pic>
      <p:sp>
        <p:nvSpPr>
          <p:cNvPr id="3" name="Espace réservé du contenu 2">
            <a:extLst>
              <a:ext uri="{FF2B5EF4-FFF2-40B4-BE49-F238E27FC236}">
                <a16:creationId xmlns:a16="http://schemas.microsoft.com/office/drawing/2014/main" id="{844E0DCC-19E1-4A08-ABB7-3140D7C0C90E}"/>
              </a:ext>
            </a:extLst>
          </p:cNvPr>
          <p:cNvSpPr>
            <a:spLocks noGrp="1"/>
          </p:cNvSpPr>
          <p:nvPr>
            <p:ph idx="1"/>
          </p:nvPr>
        </p:nvSpPr>
        <p:spPr/>
        <p:txBody>
          <a:bodyPr>
            <a:normAutofit lnSpcReduction="10000"/>
          </a:bodyPr>
          <a:lstStyle/>
          <a:p>
            <a:pPr marL="0" indent="0">
              <a:buNone/>
            </a:pPr>
            <a:r>
              <a:rPr lang="fr-FR" sz="3600" dirty="0"/>
              <a:t>La vie chrétienne ne saurait être réduite au seul aspect du combat spirituel, mais il en constitue une composante majeure. </a:t>
            </a:r>
          </a:p>
          <a:p>
            <a:pPr marL="0" indent="0">
              <a:buNone/>
            </a:pPr>
            <a:r>
              <a:rPr lang="fr-FR" sz="3600" dirty="0"/>
              <a:t>L’objectif du combat spirituel est d’être libre de tout ce qui est susceptible de nous aliéner, </a:t>
            </a:r>
          </a:p>
          <a:p>
            <a:pPr marL="0" indent="0">
              <a:buNone/>
            </a:pPr>
            <a:r>
              <a:rPr lang="fr-FR" sz="3600" dirty="0"/>
              <a:t>pour </a:t>
            </a:r>
            <a:r>
              <a:rPr lang="fr-FR" sz="3600" b="1" dirty="0"/>
              <a:t>être disponible à l’action de l’Esprit Saint </a:t>
            </a:r>
          </a:p>
          <a:p>
            <a:pPr marL="0" indent="0">
              <a:buNone/>
            </a:pPr>
            <a:r>
              <a:rPr lang="fr-FR" sz="3600" dirty="0"/>
              <a:t>qui nous fait vivre dans la confiance filiale en Dieu, </a:t>
            </a:r>
          </a:p>
          <a:p>
            <a:pPr marL="0" indent="0">
              <a:buNone/>
            </a:pPr>
            <a:r>
              <a:rPr lang="fr-FR" sz="3600" dirty="0"/>
              <a:t>en communion avec Jésus.</a:t>
            </a:r>
          </a:p>
          <a:p>
            <a:endParaRPr lang="fr-FR" dirty="0"/>
          </a:p>
        </p:txBody>
      </p:sp>
    </p:spTree>
    <p:extLst>
      <p:ext uri="{BB962C8B-B14F-4D97-AF65-F5344CB8AC3E}">
        <p14:creationId xmlns:p14="http://schemas.microsoft.com/office/powerpoint/2010/main" val="1145395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FBFE6-4162-4649-8FD2-3B761B20A210}"/>
              </a:ext>
            </a:extLst>
          </p:cNvPr>
          <p:cNvSpPr>
            <a:spLocks noGrp="1"/>
          </p:cNvSpPr>
          <p:nvPr>
            <p:ph type="title"/>
          </p:nvPr>
        </p:nvSpPr>
        <p:spPr/>
        <p:txBody>
          <a:bodyPr>
            <a:normAutofit/>
          </a:bodyPr>
          <a:lstStyle/>
          <a:p>
            <a:pPr algn="ctr"/>
            <a:r>
              <a:rPr lang="fr-FR" sz="5400" b="1" dirty="0"/>
              <a:t>Le combat spirituel</a:t>
            </a:r>
            <a:endParaRPr lang="fr-FR" sz="5400" dirty="0"/>
          </a:p>
        </p:txBody>
      </p:sp>
      <p:sp>
        <p:nvSpPr>
          <p:cNvPr id="3" name="Espace réservé du contenu 2">
            <a:extLst>
              <a:ext uri="{FF2B5EF4-FFF2-40B4-BE49-F238E27FC236}">
                <a16:creationId xmlns:a16="http://schemas.microsoft.com/office/drawing/2014/main" id="{EA20E96B-D0F9-4477-A70D-5182D5A58244}"/>
              </a:ext>
            </a:extLst>
          </p:cNvPr>
          <p:cNvSpPr>
            <a:spLocks noGrp="1"/>
          </p:cNvSpPr>
          <p:nvPr>
            <p:ph idx="1"/>
          </p:nvPr>
        </p:nvSpPr>
        <p:spPr/>
        <p:txBody>
          <a:bodyPr>
            <a:normAutofit/>
          </a:bodyPr>
          <a:lstStyle/>
          <a:p>
            <a:pPr marL="0" indent="0">
              <a:buNone/>
            </a:pPr>
            <a:r>
              <a:rPr lang="fr-FR" sz="3200" dirty="0"/>
              <a:t>Le combat spirituel a une finalité positive.</a:t>
            </a:r>
            <a:r>
              <a:rPr lang="fr-FR" sz="3200" i="1" dirty="0"/>
              <a:t> </a:t>
            </a:r>
          </a:p>
          <a:p>
            <a:pPr marL="0" indent="0">
              <a:buNone/>
            </a:pPr>
            <a:r>
              <a:rPr lang="fr-FR" sz="3200" dirty="0"/>
              <a:t>Il se mène en vue d’une connaissance amoureuse de Dieu : </a:t>
            </a:r>
          </a:p>
          <a:p>
            <a:pPr marL="0" indent="0">
              <a:buNone/>
            </a:pPr>
            <a:r>
              <a:rPr lang="fr-FR" sz="3200" dirty="0"/>
              <a:t>il vise la communion à la vie trinitaire. </a:t>
            </a:r>
          </a:p>
          <a:p>
            <a:pPr marL="0" indent="0">
              <a:buNone/>
            </a:pPr>
            <a:r>
              <a:rPr lang="fr-FR" sz="3200" dirty="0"/>
              <a:t>Il s’agit d’affranchir nos capacités à aimer</a:t>
            </a:r>
            <a:r>
              <a:rPr lang="fr-FR" sz="3200" i="1" dirty="0"/>
              <a:t> </a:t>
            </a:r>
          </a:p>
          <a:p>
            <a:pPr marL="0" indent="0">
              <a:buNone/>
            </a:pPr>
            <a:r>
              <a:rPr lang="fr-FR" sz="3200" dirty="0"/>
              <a:t>en combattant ce qui contrarie notre vocation au bonheur.</a:t>
            </a:r>
          </a:p>
        </p:txBody>
      </p:sp>
    </p:spTree>
    <p:extLst>
      <p:ext uri="{BB962C8B-B14F-4D97-AF65-F5344CB8AC3E}">
        <p14:creationId xmlns:p14="http://schemas.microsoft.com/office/powerpoint/2010/main" val="1068648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151B42-C73C-453B-BE6E-4A7134403E8F}"/>
              </a:ext>
            </a:extLst>
          </p:cNvPr>
          <p:cNvSpPr>
            <a:spLocks noGrp="1"/>
          </p:cNvSpPr>
          <p:nvPr>
            <p:ph type="title"/>
          </p:nvPr>
        </p:nvSpPr>
        <p:spPr/>
        <p:txBody>
          <a:bodyPr>
            <a:normAutofit/>
          </a:bodyPr>
          <a:lstStyle/>
          <a:p>
            <a:pPr algn="r"/>
            <a:r>
              <a:rPr lang="fr-FR" sz="5400" b="1" dirty="0">
                <a:solidFill>
                  <a:srgbClr val="B71234"/>
                </a:solidFill>
              </a:rPr>
              <a:t>Le combat spirituel</a:t>
            </a:r>
            <a:endParaRPr lang="fr-FR" sz="5400" dirty="0">
              <a:solidFill>
                <a:srgbClr val="B71234"/>
              </a:solidFill>
            </a:endParaRPr>
          </a:p>
        </p:txBody>
      </p:sp>
      <p:pic>
        <p:nvPicPr>
          <p:cNvPr id="4" name="Image 3">
            <a:extLst>
              <a:ext uri="{FF2B5EF4-FFF2-40B4-BE49-F238E27FC236}">
                <a16:creationId xmlns:a16="http://schemas.microsoft.com/office/drawing/2014/main" id="{341B7CAF-8BC2-4CDA-9472-5422964EB3F5}"/>
              </a:ext>
            </a:extLst>
          </p:cNvPr>
          <p:cNvPicPr>
            <a:picLocks noChangeAspect="1"/>
          </p:cNvPicPr>
          <p:nvPr/>
        </p:nvPicPr>
        <p:blipFill>
          <a:blip r:embed="rId2"/>
          <a:stretch>
            <a:fillRect/>
          </a:stretch>
        </p:blipFill>
        <p:spPr>
          <a:xfrm>
            <a:off x="298662" y="269841"/>
            <a:ext cx="4543425" cy="6121531"/>
          </a:xfrm>
          <a:prstGeom prst="rect">
            <a:avLst/>
          </a:prstGeom>
        </p:spPr>
      </p:pic>
      <p:sp>
        <p:nvSpPr>
          <p:cNvPr id="3" name="Espace réservé du contenu 2">
            <a:extLst>
              <a:ext uri="{FF2B5EF4-FFF2-40B4-BE49-F238E27FC236}">
                <a16:creationId xmlns:a16="http://schemas.microsoft.com/office/drawing/2014/main" id="{5CCDA24A-62EA-4AF9-A86B-CB06C8AF4627}"/>
              </a:ext>
            </a:extLst>
          </p:cNvPr>
          <p:cNvSpPr>
            <a:spLocks noGrp="1"/>
          </p:cNvSpPr>
          <p:nvPr>
            <p:ph idx="1"/>
          </p:nvPr>
        </p:nvSpPr>
        <p:spPr>
          <a:xfrm>
            <a:off x="4674050" y="1785972"/>
            <a:ext cx="6847788" cy="4351338"/>
          </a:xfrm>
        </p:spPr>
        <p:txBody>
          <a:bodyPr>
            <a:normAutofit fontScale="92500" lnSpcReduction="10000"/>
          </a:bodyPr>
          <a:lstStyle/>
          <a:p>
            <a:pPr marL="0" indent="0">
              <a:buNone/>
            </a:pPr>
            <a:r>
              <a:rPr lang="fr-FR" sz="4400" dirty="0"/>
              <a:t>Concrètement, la vie spirituelle revient à </a:t>
            </a:r>
          </a:p>
          <a:p>
            <a:pPr marL="0" indent="0">
              <a:buNone/>
            </a:pPr>
            <a:r>
              <a:rPr lang="fr-FR" sz="4400" b="1" dirty="0"/>
              <a:t>suivre le chemin du Christ</a:t>
            </a:r>
            <a:r>
              <a:rPr lang="fr-FR" sz="4400" dirty="0"/>
              <a:t>. </a:t>
            </a:r>
          </a:p>
          <a:p>
            <a:pPr marL="0" indent="0">
              <a:buNone/>
            </a:pPr>
            <a:r>
              <a:rPr lang="fr-FR" sz="4400" dirty="0"/>
              <a:t>Le Christ apprend à </a:t>
            </a:r>
            <a:r>
              <a:rPr lang="fr-FR" sz="4400" b="1" dirty="0"/>
              <a:t>combattre l’amour de soi </a:t>
            </a:r>
            <a:r>
              <a:rPr lang="fr-FR" sz="4400" dirty="0"/>
              <a:t>(le moi idolâtré) </a:t>
            </a:r>
          </a:p>
          <a:p>
            <a:pPr marL="0" indent="0">
              <a:buNone/>
            </a:pPr>
            <a:r>
              <a:rPr lang="fr-FR" sz="4400" dirty="0"/>
              <a:t>pour vivre l’amour de Dieu et des autres</a:t>
            </a:r>
          </a:p>
          <a:p>
            <a:pPr marL="0" indent="0">
              <a:buNone/>
            </a:pPr>
            <a:endParaRPr lang="fr-FR" dirty="0"/>
          </a:p>
        </p:txBody>
      </p:sp>
    </p:spTree>
    <p:extLst>
      <p:ext uri="{BB962C8B-B14F-4D97-AF65-F5344CB8AC3E}">
        <p14:creationId xmlns:p14="http://schemas.microsoft.com/office/powerpoint/2010/main" val="1112821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F8715-949B-4868-B297-317A14D2CE00}"/>
              </a:ext>
            </a:extLst>
          </p:cNvPr>
          <p:cNvSpPr>
            <a:spLocks noGrp="1"/>
          </p:cNvSpPr>
          <p:nvPr>
            <p:ph type="title"/>
          </p:nvPr>
        </p:nvSpPr>
        <p:spPr/>
        <p:txBody>
          <a:bodyPr/>
          <a:lstStyle/>
          <a:p>
            <a:pPr algn="ctr"/>
            <a:r>
              <a:rPr lang="fr-FR" b="1" dirty="0"/>
              <a:t>C’est d’abord le combat du Christ</a:t>
            </a:r>
          </a:p>
        </p:txBody>
      </p:sp>
      <p:sp>
        <p:nvSpPr>
          <p:cNvPr id="3" name="Espace réservé du contenu 2">
            <a:extLst>
              <a:ext uri="{FF2B5EF4-FFF2-40B4-BE49-F238E27FC236}">
                <a16:creationId xmlns:a16="http://schemas.microsoft.com/office/drawing/2014/main" id="{0FAD590E-BE72-476D-8C61-0DC8683F7DA8}"/>
              </a:ext>
            </a:extLst>
          </p:cNvPr>
          <p:cNvSpPr>
            <a:spLocks noGrp="1"/>
          </p:cNvSpPr>
          <p:nvPr>
            <p:ph idx="1"/>
          </p:nvPr>
        </p:nvSpPr>
        <p:spPr/>
        <p:txBody>
          <a:bodyPr>
            <a:normAutofit/>
          </a:bodyPr>
          <a:lstStyle/>
          <a:p>
            <a:pPr marL="0" indent="0">
              <a:buNone/>
            </a:pPr>
            <a:r>
              <a:rPr lang="fr-FR" b="1" dirty="0"/>
              <a:t>Nous ne sommes jamais abandonnés à nous-mêmes</a:t>
            </a:r>
            <a:endParaRPr lang="fr-FR" dirty="0"/>
          </a:p>
          <a:p>
            <a:r>
              <a:rPr lang="fr-FR" dirty="0"/>
              <a:t>2 </a:t>
            </a:r>
            <a:r>
              <a:rPr lang="fr-FR" dirty="0" err="1"/>
              <a:t>Ch</a:t>
            </a:r>
            <a:r>
              <a:rPr lang="fr-FR" dirty="0"/>
              <a:t> 20, 15 : « </a:t>
            </a:r>
            <a:r>
              <a:rPr lang="fr-FR" i="1" dirty="0"/>
              <a:t>Ce combat n’est pas le vôtre, mais celui de Dieu</a:t>
            </a:r>
            <a:r>
              <a:rPr lang="fr-FR" dirty="0"/>
              <a:t> »</a:t>
            </a:r>
          </a:p>
          <a:p>
            <a:r>
              <a:rPr lang="fr-FR" dirty="0"/>
              <a:t>2 Co 12, 9 : « </a:t>
            </a:r>
            <a:r>
              <a:rPr lang="fr-FR" i="1" dirty="0"/>
              <a:t>Ma grâce te suffit, car ma puissance donne toute sa mesure dans la faiblesse</a:t>
            </a:r>
            <a:r>
              <a:rPr lang="fr-FR" dirty="0"/>
              <a:t> »</a:t>
            </a:r>
          </a:p>
          <a:p>
            <a:r>
              <a:rPr lang="fr-FR" dirty="0"/>
              <a:t>1 Co 10, 12-13 : « </a:t>
            </a:r>
            <a:r>
              <a:rPr lang="fr-FR" i="1" dirty="0"/>
              <a:t>Celui qui se croit solide, qu’il fasse attention à ne pas tomber. L’épreuve qui vous a atteints n’a pas dépassé la mesure humaine. Dieu est fidèle : il ne permettra pas que vous soyez éprouvés au-delà de vos forces. Mais avec l’épreuve </a:t>
            </a:r>
            <a:r>
              <a:rPr lang="fr-FR" b="1" i="1" dirty="0"/>
              <a:t>il donnera le moyen d’en sortir et la force de la supporter</a:t>
            </a:r>
            <a:r>
              <a:rPr lang="fr-FR" i="1" dirty="0"/>
              <a:t>.</a:t>
            </a:r>
            <a:r>
              <a:rPr lang="fr-FR" dirty="0"/>
              <a:t> »</a:t>
            </a:r>
          </a:p>
          <a:p>
            <a:endParaRPr lang="fr-FR" dirty="0"/>
          </a:p>
        </p:txBody>
      </p:sp>
    </p:spTree>
    <p:extLst>
      <p:ext uri="{BB962C8B-B14F-4D97-AF65-F5344CB8AC3E}">
        <p14:creationId xmlns:p14="http://schemas.microsoft.com/office/powerpoint/2010/main" val="279247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1F7D8-F278-4BE8-88DE-F1F8780A6F56}"/>
              </a:ext>
            </a:extLst>
          </p:cNvPr>
          <p:cNvSpPr>
            <a:spLocks noGrp="1"/>
          </p:cNvSpPr>
          <p:nvPr>
            <p:ph type="title"/>
          </p:nvPr>
        </p:nvSpPr>
        <p:spPr/>
        <p:txBody>
          <a:bodyPr>
            <a:normAutofit fontScale="90000"/>
          </a:bodyPr>
          <a:lstStyle/>
          <a:p>
            <a:r>
              <a:rPr lang="fr-FR" sz="5400" b="1" dirty="0">
                <a:solidFill>
                  <a:srgbClr val="354963"/>
                </a:solidFill>
              </a:rPr>
              <a:t>Participation au combat du Christ </a:t>
            </a:r>
            <a:br>
              <a:rPr lang="fr-FR" dirty="0"/>
            </a:br>
            <a:endParaRPr lang="fr-FR" dirty="0"/>
          </a:p>
        </p:txBody>
      </p:sp>
      <p:sp>
        <p:nvSpPr>
          <p:cNvPr id="3" name="Espace réservé du contenu 2">
            <a:extLst>
              <a:ext uri="{FF2B5EF4-FFF2-40B4-BE49-F238E27FC236}">
                <a16:creationId xmlns:a16="http://schemas.microsoft.com/office/drawing/2014/main" id="{3445AF41-0A88-4928-8C74-CB80BADD331B}"/>
              </a:ext>
            </a:extLst>
          </p:cNvPr>
          <p:cNvSpPr>
            <a:spLocks noGrp="1"/>
          </p:cNvSpPr>
          <p:nvPr>
            <p:ph idx="1"/>
          </p:nvPr>
        </p:nvSpPr>
        <p:spPr>
          <a:xfrm>
            <a:off x="396469" y="2194808"/>
            <a:ext cx="6343698" cy="3206751"/>
          </a:xfrm>
        </p:spPr>
        <p:txBody>
          <a:bodyPr/>
          <a:lstStyle/>
          <a:p>
            <a:pPr marL="0" indent="0">
              <a:buNone/>
            </a:pPr>
            <a:r>
              <a:rPr lang="fr-FR" dirty="0"/>
              <a:t>Col 1, 24 : « </a:t>
            </a:r>
            <a:r>
              <a:rPr lang="fr-FR" i="1" dirty="0"/>
              <a:t>Maintenant je trouve la joie dans les souffrances que je supporte pour vous ; </a:t>
            </a:r>
            <a:endParaRPr lang="fr-FR" dirty="0"/>
          </a:p>
          <a:p>
            <a:pPr marL="0" indent="0">
              <a:buNone/>
            </a:pPr>
            <a:r>
              <a:rPr lang="fr-FR" i="1" dirty="0"/>
              <a:t>ce qui reste à souffrir des épreuves du Christ dans ma propre chair, </a:t>
            </a:r>
            <a:endParaRPr lang="fr-FR" dirty="0"/>
          </a:p>
          <a:p>
            <a:pPr marL="0" indent="0">
              <a:buNone/>
            </a:pPr>
            <a:r>
              <a:rPr lang="fr-FR" i="1" dirty="0"/>
              <a:t>je l’accomplis pour son corps qui est l’Eglise</a:t>
            </a:r>
            <a:r>
              <a:rPr lang="fr-FR" dirty="0"/>
              <a:t> » </a:t>
            </a:r>
          </a:p>
          <a:p>
            <a:endParaRPr lang="fr-FR" dirty="0"/>
          </a:p>
        </p:txBody>
      </p:sp>
      <p:pic>
        <p:nvPicPr>
          <p:cNvPr id="4" name="Image 3">
            <a:extLst>
              <a:ext uri="{FF2B5EF4-FFF2-40B4-BE49-F238E27FC236}">
                <a16:creationId xmlns:a16="http://schemas.microsoft.com/office/drawing/2014/main" id="{51683247-E36C-42CC-A29D-527A76791B21}"/>
              </a:ext>
            </a:extLst>
          </p:cNvPr>
          <p:cNvPicPr>
            <a:picLocks noChangeAspect="1"/>
          </p:cNvPicPr>
          <p:nvPr/>
        </p:nvPicPr>
        <p:blipFill>
          <a:blip r:embed="rId2"/>
          <a:stretch>
            <a:fillRect/>
          </a:stretch>
        </p:blipFill>
        <p:spPr>
          <a:xfrm>
            <a:off x="6947556" y="1027906"/>
            <a:ext cx="4685610" cy="5680320"/>
          </a:xfrm>
          <a:prstGeom prst="rect">
            <a:avLst/>
          </a:prstGeom>
        </p:spPr>
      </p:pic>
    </p:spTree>
    <p:extLst>
      <p:ext uri="{BB962C8B-B14F-4D97-AF65-F5344CB8AC3E}">
        <p14:creationId xmlns:p14="http://schemas.microsoft.com/office/powerpoint/2010/main" val="2258705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0ADC3-9081-4B60-A4B9-4035C2D73D26}"/>
              </a:ext>
            </a:extLst>
          </p:cNvPr>
          <p:cNvSpPr>
            <a:spLocks noGrp="1"/>
          </p:cNvSpPr>
          <p:nvPr>
            <p:ph type="title"/>
          </p:nvPr>
        </p:nvSpPr>
        <p:spPr/>
        <p:txBody>
          <a:bodyPr>
            <a:normAutofit fontScale="90000"/>
          </a:bodyPr>
          <a:lstStyle/>
          <a:p>
            <a:pPr algn="ctr"/>
            <a:br>
              <a:rPr lang="fr-FR" sz="5400" b="1" dirty="0"/>
            </a:br>
            <a:r>
              <a:rPr lang="fr-FR" sz="5400" b="1" dirty="0">
                <a:solidFill>
                  <a:srgbClr val="C00000"/>
                </a:solidFill>
              </a:rPr>
              <a:t>3. Le pape François et le combat spirituel</a:t>
            </a:r>
            <a:br>
              <a:rPr lang="fr-FR" dirty="0"/>
            </a:br>
            <a:endParaRPr lang="fr-FR" dirty="0"/>
          </a:p>
        </p:txBody>
      </p:sp>
      <p:sp>
        <p:nvSpPr>
          <p:cNvPr id="3" name="Espace réservé du contenu 2">
            <a:extLst>
              <a:ext uri="{FF2B5EF4-FFF2-40B4-BE49-F238E27FC236}">
                <a16:creationId xmlns:a16="http://schemas.microsoft.com/office/drawing/2014/main" id="{CF3FC58F-453D-4EE0-9EF6-A8CAB8400CFE}"/>
              </a:ext>
            </a:extLst>
          </p:cNvPr>
          <p:cNvSpPr>
            <a:spLocks noGrp="1"/>
          </p:cNvSpPr>
          <p:nvPr>
            <p:ph idx="1"/>
          </p:nvPr>
        </p:nvSpPr>
        <p:spPr>
          <a:xfrm>
            <a:off x="3921551" y="1533394"/>
            <a:ext cx="7946795" cy="4351338"/>
          </a:xfrm>
        </p:spPr>
        <p:txBody>
          <a:bodyPr>
            <a:normAutofit/>
          </a:bodyPr>
          <a:lstStyle/>
          <a:p>
            <a:pPr marL="0" indent="0">
              <a:buNone/>
            </a:pPr>
            <a:r>
              <a:rPr lang="fr-FR" sz="4000" dirty="0"/>
              <a:t>Il est hautement significatif que, dans </a:t>
            </a:r>
            <a:r>
              <a:rPr lang="fr-FR" sz="4000" i="1" dirty="0" err="1"/>
              <a:t>Gaudete</a:t>
            </a:r>
            <a:r>
              <a:rPr lang="fr-FR" sz="4000" i="1" dirty="0"/>
              <a:t> et </a:t>
            </a:r>
            <a:r>
              <a:rPr lang="fr-FR" sz="4000" i="1" dirty="0" err="1"/>
              <a:t>exsultate</a:t>
            </a:r>
            <a:r>
              <a:rPr lang="fr-FR" sz="4000" dirty="0"/>
              <a:t>, l’exhortation apostolique sur l’appel à la sainteté dans le monde actuel (2018), le pape François consacre le 5° et dernier chapitre sur le thème « </a:t>
            </a:r>
            <a:r>
              <a:rPr lang="fr-FR" sz="4000" b="1" i="1" dirty="0"/>
              <a:t>combat, vigilance et discernement</a:t>
            </a:r>
            <a:r>
              <a:rPr lang="fr-FR" sz="4000" dirty="0"/>
              <a:t> ».</a:t>
            </a:r>
          </a:p>
          <a:p>
            <a:endParaRPr lang="fr-FR" dirty="0"/>
          </a:p>
        </p:txBody>
      </p:sp>
      <p:pic>
        <p:nvPicPr>
          <p:cNvPr id="4" name="Image 3">
            <a:extLst>
              <a:ext uri="{FF2B5EF4-FFF2-40B4-BE49-F238E27FC236}">
                <a16:creationId xmlns:a16="http://schemas.microsoft.com/office/drawing/2014/main" id="{D786895F-64B6-456D-B96F-264E6D241B5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Lst>
          </a:blip>
          <a:srcRect b="15201"/>
          <a:stretch/>
        </p:blipFill>
        <p:spPr>
          <a:xfrm>
            <a:off x="185491" y="1703173"/>
            <a:ext cx="3638550" cy="4789702"/>
          </a:xfrm>
          <a:prstGeom prst="rect">
            <a:avLst/>
          </a:prstGeom>
        </p:spPr>
      </p:pic>
    </p:spTree>
    <p:extLst>
      <p:ext uri="{BB962C8B-B14F-4D97-AF65-F5344CB8AC3E}">
        <p14:creationId xmlns:p14="http://schemas.microsoft.com/office/powerpoint/2010/main" val="122047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6351E1-99FF-44B9-8560-8CC2977B153F}"/>
              </a:ext>
            </a:extLst>
          </p:cNvPr>
          <p:cNvSpPr>
            <a:spLocks noGrp="1"/>
          </p:cNvSpPr>
          <p:nvPr>
            <p:ph type="title"/>
          </p:nvPr>
        </p:nvSpPr>
        <p:spPr/>
        <p:txBody>
          <a:bodyPr>
            <a:normAutofit/>
          </a:bodyPr>
          <a:lstStyle/>
          <a:p>
            <a:pPr algn="ctr"/>
            <a:r>
              <a:rPr lang="fr-FR" b="1" dirty="0"/>
              <a:t>La vie chrétienne est un combat permanent</a:t>
            </a:r>
          </a:p>
        </p:txBody>
      </p:sp>
      <p:sp>
        <p:nvSpPr>
          <p:cNvPr id="3" name="Espace réservé du contenu 2">
            <a:extLst>
              <a:ext uri="{FF2B5EF4-FFF2-40B4-BE49-F238E27FC236}">
                <a16:creationId xmlns:a16="http://schemas.microsoft.com/office/drawing/2014/main" id="{6E6C52EE-E30E-4ECB-B006-69F6558E2564}"/>
              </a:ext>
            </a:extLst>
          </p:cNvPr>
          <p:cNvSpPr>
            <a:spLocks noGrp="1"/>
          </p:cNvSpPr>
          <p:nvPr>
            <p:ph idx="1"/>
          </p:nvPr>
        </p:nvSpPr>
        <p:spPr/>
        <p:txBody>
          <a:bodyPr/>
          <a:lstStyle/>
          <a:p>
            <a:pPr marL="0" indent="0">
              <a:buNone/>
            </a:pPr>
            <a:r>
              <a:rPr lang="fr-FR" sz="4000" dirty="0"/>
              <a:t>« </a:t>
            </a:r>
            <a:r>
              <a:rPr lang="fr-FR" sz="4000" i="1" dirty="0"/>
              <a:t>La vie chrétienne est un combat permanent. </a:t>
            </a:r>
          </a:p>
          <a:p>
            <a:pPr marL="0" indent="0">
              <a:buNone/>
            </a:pPr>
            <a:r>
              <a:rPr lang="fr-FR" sz="4000" i="1" dirty="0"/>
              <a:t>Il faut de la force et du courage pour résister aux tentations du diable et annoncer l’Evangile. </a:t>
            </a:r>
          </a:p>
          <a:p>
            <a:pPr marL="0" indent="0">
              <a:buNone/>
            </a:pPr>
            <a:r>
              <a:rPr lang="fr-FR" sz="4000" i="1" dirty="0"/>
              <a:t>Cette lutte est très belle, car elle nous permet de </a:t>
            </a:r>
            <a:r>
              <a:rPr lang="fr-FR" sz="4000" b="1" i="1" dirty="0"/>
              <a:t>célébrer chaque fois le Seigneur vainqueur</a:t>
            </a:r>
            <a:r>
              <a:rPr lang="fr-FR" sz="4000" i="1" dirty="0"/>
              <a:t> dans notre vie</a:t>
            </a:r>
            <a:r>
              <a:rPr lang="fr-FR" sz="4000" dirty="0"/>
              <a:t> » </a:t>
            </a:r>
          </a:p>
          <a:p>
            <a:pPr marL="0" indent="0">
              <a:buNone/>
            </a:pPr>
            <a:r>
              <a:rPr lang="fr-FR" dirty="0"/>
              <a:t>(</a:t>
            </a:r>
            <a:r>
              <a:rPr lang="fr-FR" dirty="0" err="1"/>
              <a:t>Gaudete</a:t>
            </a:r>
            <a:r>
              <a:rPr lang="fr-FR" dirty="0"/>
              <a:t> et </a:t>
            </a:r>
            <a:r>
              <a:rPr lang="fr-FR" dirty="0" err="1"/>
              <a:t>exsultate</a:t>
            </a:r>
            <a:r>
              <a:rPr lang="fr-FR" dirty="0"/>
              <a:t> n° 158).</a:t>
            </a:r>
          </a:p>
          <a:p>
            <a:endParaRPr lang="fr-FR" dirty="0"/>
          </a:p>
        </p:txBody>
      </p:sp>
    </p:spTree>
    <p:extLst>
      <p:ext uri="{BB962C8B-B14F-4D97-AF65-F5344CB8AC3E}">
        <p14:creationId xmlns:p14="http://schemas.microsoft.com/office/powerpoint/2010/main" val="771964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089329-B6BD-4D30-82A7-DC7AEB536FD5}"/>
              </a:ext>
            </a:extLst>
          </p:cNvPr>
          <p:cNvSpPr>
            <a:spLocks noGrp="1"/>
          </p:cNvSpPr>
          <p:nvPr>
            <p:ph type="title"/>
          </p:nvPr>
        </p:nvSpPr>
        <p:spPr/>
        <p:txBody>
          <a:bodyPr>
            <a:normAutofit/>
          </a:bodyPr>
          <a:lstStyle/>
          <a:p>
            <a:pPr algn="ctr"/>
            <a:r>
              <a:rPr lang="fr-FR" sz="5400" b="1" dirty="0"/>
              <a:t>Trois directions du combat </a:t>
            </a:r>
          </a:p>
        </p:txBody>
      </p:sp>
      <p:sp>
        <p:nvSpPr>
          <p:cNvPr id="3" name="Espace réservé du contenu 2">
            <a:extLst>
              <a:ext uri="{FF2B5EF4-FFF2-40B4-BE49-F238E27FC236}">
                <a16:creationId xmlns:a16="http://schemas.microsoft.com/office/drawing/2014/main" id="{9F179DBB-2C10-4BB4-9729-0C92F5AEE22A}"/>
              </a:ext>
            </a:extLst>
          </p:cNvPr>
          <p:cNvSpPr>
            <a:spLocks noGrp="1"/>
          </p:cNvSpPr>
          <p:nvPr>
            <p:ph idx="1"/>
          </p:nvPr>
        </p:nvSpPr>
        <p:spPr>
          <a:xfrm>
            <a:off x="838200" y="1825625"/>
            <a:ext cx="10719816" cy="4351338"/>
          </a:xfrm>
        </p:spPr>
        <p:txBody>
          <a:bodyPr/>
          <a:lstStyle/>
          <a:p>
            <a:r>
              <a:rPr lang="fr-FR" sz="3200" dirty="0"/>
              <a:t>« </a:t>
            </a:r>
            <a:r>
              <a:rPr lang="fr-FR" sz="3200" i="1" dirty="0"/>
              <a:t>Il ne s’agit pas seulement d’un </a:t>
            </a:r>
            <a:r>
              <a:rPr lang="fr-FR" sz="3200" i="1" u="sng" dirty="0"/>
              <a:t>combat contre le monde</a:t>
            </a:r>
            <a:r>
              <a:rPr lang="fr-FR" sz="3200" i="1" dirty="0"/>
              <a:t> et la mentalité mondaine qui nous trompe, nous abrutit et fait de nous des médiocres dépourvus d’engagement et sans joie. </a:t>
            </a:r>
          </a:p>
          <a:p>
            <a:r>
              <a:rPr lang="fr-FR" sz="3200" i="1" dirty="0"/>
              <a:t>Il ne se réduit pas non plus à une lutte </a:t>
            </a:r>
            <a:r>
              <a:rPr lang="fr-FR" sz="3200" i="1" u="sng" dirty="0"/>
              <a:t>contre sa propre fragilité et contre ses propres inclinations</a:t>
            </a:r>
            <a:r>
              <a:rPr lang="fr-FR" sz="3200" i="1" dirty="0"/>
              <a:t> (chacun a la sienne : la paresse, la luxure, l’envie, la jalousie, entre autres). </a:t>
            </a:r>
          </a:p>
          <a:p>
            <a:r>
              <a:rPr lang="fr-FR" sz="3200" i="1" dirty="0"/>
              <a:t>C’est aussi </a:t>
            </a:r>
            <a:r>
              <a:rPr lang="fr-FR" sz="3200" i="1" u="sng" dirty="0"/>
              <a:t>une lutte permanente contre le diable</a:t>
            </a:r>
            <a:r>
              <a:rPr lang="fr-FR" sz="3200" i="1" dirty="0"/>
              <a:t> qui est le prince du mal</a:t>
            </a:r>
            <a:r>
              <a:rPr lang="fr-FR" sz="3200" dirty="0"/>
              <a:t>. » (G. E. n° 159.)</a:t>
            </a:r>
          </a:p>
          <a:p>
            <a:endParaRPr lang="fr-FR" dirty="0"/>
          </a:p>
        </p:txBody>
      </p:sp>
    </p:spTree>
    <p:extLst>
      <p:ext uri="{BB962C8B-B14F-4D97-AF65-F5344CB8AC3E}">
        <p14:creationId xmlns:p14="http://schemas.microsoft.com/office/powerpoint/2010/main" val="1414607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BC98AE-4712-411C-ADB5-70EE10A2F3B3}"/>
              </a:ext>
            </a:extLst>
          </p:cNvPr>
          <p:cNvSpPr>
            <a:spLocks noGrp="1"/>
          </p:cNvSpPr>
          <p:nvPr>
            <p:ph type="title"/>
          </p:nvPr>
        </p:nvSpPr>
        <p:spPr>
          <a:xfrm>
            <a:off x="-1188562" y="18255"/>
            <a:ext cx="10515600" cy="1325563"/>
          </a:xfrm>
        </p:spPr>
        <p:txBody>
          <a:bodyPr/>
          <a:lstStyle/>
          <a:p>
            <a:pPr algn="ctr"/>
            <a:r>
              <a:rPr lang="fr-FR" b="1" dirty="0"/>
              <a:t>Les séductions du monde </a:t>
            </a:r>
          </a:p>
        </p:txBody>
      </p:sp>
      <p:sp>
        <p:nvSpPr>
          <p:cNvPr id="3" name="Espace réservé du contenu 2">
            <a:extLst>
              <a:ext uri="{FF2B5EF4-FFF2-40B4-BE49-F238E27FC236}">
                <a16:creationId xmlns:a16="http://schemas.microsoft.com/office/drawing/2014/main" id="{6078E701-2C64-4346-A4C1-B9D9416086A2}"/>
              </a:ext>
            </a:extLst>
          </p:cNvPr>
          <p:cNvSpPr>
            <a:spLocks noGrp="1"/>
          </p:cNvSpPr>
          <p:nvPr>
            <p:ph idx="1"/>
          </p:nvPr>
        </p:nvSpPr>
        <p:spPr>
          <a:xfrm>
            <a:off x="130860" y="1086489"/>
            <a:ext cx="5257800" cy="5210616"/>
          </a:xfrm>
        </p:spPr>
        <p:txBody>
          <a:bodyPr>
            <a:normAutofit lnSpcReduction="10000"/>
          </a:bodyPr>
          <a:lstStyle/>
          <a:p>
            <a:pPr marL="0" lvl="0" indent="0">
              <a:buNone/>
            </a:pPr>
            <a:r>
              <a:rPr lang="fr-FR" dirty="0"/>
              <a:t>Le monde nous trompe en nous proposant de faux objectifs :</a:t>
            </a:r>
          </a:p>
          <a:p>
            <a:r>
              <a:rPr lang="fr-FR" dirty="0"/>
              <a:t>L’avidité des biens </a:t>
            </a:r>
          </a:p>
          <a:p>
            <a:pPr marL="457200" lvl="1" indent="0">
              <a:buNone/>
            </a:pPr>
            <a:r>
              <a:rPr lang="fr-FR" dirty="0"/>
              <a:t>(matérialisme avide de possession)</a:t>
            </a:r>
          </a:p>
          <a:p>
            <a:r>
              <a:rPr lang="fr-FR" dirty="0"/>
              <a:t>La soif du plaisir </a:t>
            </a:r>
          </a:p>
          <a:p>
            <a:pPr marL="457200" lvl="1" indent="0">
              <a:buNone/>
            </a:pPr>
            <a:r>
              <a:rPr lang="fr-FR" dirty="0"/>
              <a:t>(culture hédoniste)</a:t>
            </a:r>
          </a:p>
          <a:p>
            <a:r>
              <a:rPr lang="fr-FR" dirty="0"/>
              <a:t>L’</a:t>
            </a:r>
            <a:r>
              <a:rPr lang="fr-FR" dirty="0" err="1"/>
              <a:t>idôlatrie</a:t>
            </a:r>
            <a:r>
              <a:rPr lang="fr-FR" dirty="0"/>
              <a:t> du pouvoir </a:t>
            </a:r>
          </a:p>
          <a:p>
            <a:pPr marL="457200" lvl="1" indent="0">
              <a:buNone/>
            </a:pPr>
            <a:r>
              <a:rPr lang="fr-FR" dirty="0"/>
              <a:t>(liberté dissociée de la vérité et de la norme morale)</a:t>
            </a:r>
          </a:p>
          <a:p>
            <a:endParaRPr lang="fr-FR" dirty="0"/>
          </a:p>
          <a:p>
            <a:pPr>
              <a:buFont typeface="Wingdings" panose="05000000000000000000" pitchFamily="2" charset="2"/>
              <a:buChar char="Ø"/>
            </a:pPr>
            <a:r>
              <a:rPr lang="fr-FR" dirty="0"/>
              <a:t> NB : il y a le contrepoison :      les conseils évangéliques de pauvreté, chasteté et obéissance  </a:t>
            </a:r>
          </a:p>
        </p:txBody>
      </p:sp>
      <p:pic>
        <p:nvPicPr>
          <p:cNvPr id="4" name="Image 3">
            <a:extLst>
              <a:ext uri="{FF2B5EF4-FFF2-40B4-BE49-F238E27FC236}">
                <a16:creationId xmlns:a16="http://schemas.microsoft.com/office/drawing/2014/main" id="{7983099E-9855-455B-A80F-554B2E263E7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6096000" y="1086489"/>
            <a:ext cx="5965140" cy="5580668"/>
          </a:xfrm>
          <a:prstGeom prst="rect">
            <a:avLst/>
          </a:prstGeom>
        </p:spPr>
      </p:pic>
    </p:spTree>
    <p:extLst>
      <p:ext uri="{BB962C8B-B14F-4D97-AF65-F5344CB8AC3E}">
        <p14:creationId xmlns:p14="http://schemas.microsoft.com/office/powerpoint/2010/main" val="949261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B41CD-A540-49E6-A8DB-F24BFD6122FD}"/>
              </a:ext>
            </a:extLst>
          </p:cNvPr>
          <p:cNvSpPr>
            <a:spLocks noGrp="1"/>
          </p:cNvSpPr>
          <p:nvPr>
            <p:ph type="title"/>
          </p:nvPr>
        </p:nvSpPr>
        <p:spPr/>
        <p:txBody>
          <a:bodyPr>
            <a:normAutofit/>
          </a:bodyPr>
          <a:lstStyle/>
          <a:p>
            <a:pPr algn="ctr"/>
            <a:r>
              <a:rPr lang="fr-FR" sz="5400" b="1" dirty="0"/>
              <a:t>Les fragilités personnelles </a:t>
            </a:r>
          </a:p>
        </p:txBody>
      </p:sp>
      <p:sp>
        <p:nvSpPr>
          <p:cNvPr id="3" name="Espace réservé du contenu 2">
            <a:extLst>
              <a:ext uri="{FF2B5EF4-FFF2-40B4-BE49-F238E27FC236}">
                <a16:creationId xmlns:a16="http://schemas.microsoft.com/office/drawing/2014/main" id="{EF64376C-A783-4453-A4AC-F72B6C048F65}"/>
              </a:ext>
            </a:extLst>
          </p:cNvPr>
          <p:cNvSpPr>
            <a:spLocks noGrp="1"/>
          </p:cNvSpPr>
          <p:nvPr>
            <p:ph idx="1"/>
          </p:nvPr>
        </p:nvSpPr>
        <p:spPr/>
        <p:txBody>
          <a:bodyPr>
            <a:normAutofit/>
          </a:bodyPr>
          <a:lstStyle/>
          <a:p>
            <a:r>
              <a:rPr lang="fr-FR" sz="4000" dirty="0"/>
              <a:t>Héritage du péché : la nature humaine est affaiblie et blessée dans ses forces naturelles</a:t>
            </a:r>
          </a:p>
          <a:p>
            <a:r>
              <a:rPr lang="fr-FR" sz="4000" dirty="0"/>
              <a:t>Subsiste une inclination au mal (concupiscence) qui appelle au combat spirituel</a:t>
            </a:r>
          </a:p>
          <a:p>
            <a:r>
              <a:rPr lang="fr-FR" sz="4000" dirty="0"/>
              <a:t>Nécessité d’identifier et reconnaitre humblement ses fragilités personnelles</a:t>
            </a:r>
          </a:p>
        </p:txBody>
      </p:sp>
    </p:spTree>
    <p:extLst>
      <p:ext uri="{BB962C8B-B14F-4D97-AF65-F5344CB8AC3E}">
        <p14:creationId xmlns:p14="http://schemas.microsoft.com/office/powerpoint/2010/main" val="2263868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3A7128-D998-42F9-AB11-DA1F0FE8B805}"/>
              </a:ext>
            </a:extLst>
          </p:cNvPr>
          <p:cNvSpPr>
            <a:spLocks noGrp="1"/>
          </p:cNvSpPr>
          <p:nvPr>
            <p:ph type="title"/>
          </p:nvPr>
        </p:nvSpPr>
        <p:spPr/>
        <p:txBody>
          <a:bodyPr/>
          <a:lstStyle/>
          <a:p>
            <a:pPr algn="ctr"/>
            <a:r>
              <a:rPr lang="fr-FR" b="1" dirty="0">
                <a:solidFill>
                  <a:srgbClr val="B71234"/>
                </a:solidFill>
              </a:rPr>
              <a:t>Plan de l’intervention</a:t>
            </a:r>
          </a:p>
        </p:txBody>
      </p:sp>
      <p:sp>
        <p:nvSpPr>
          <p:cNvPr id="3" name="Espace réservé du contenu 2">
            <a:extLst>
              <a:ext uri="{FF2B5EF4-FFF2-40B4-BE49-F238E27FC236}">
                <a16:creationId xmlns:a16="http://schemas.microsoft.com/office/drawing/2014/main" id="{2A19EC7E-A27C-4E24-A967-6F7E7C0F0FC5}"/>
              </a:ext>
            </a:extLst>
          </p:cNvPr>
          <p:cNvSpPr>
            <a:spLocks noGrp="1"/>
          </p:cNvSpPr>
          <p:nvPr>
            <p:ph idx="1"/>
          </p:nvPr>
        </p:nvSpPr>
        <p:spPr>
          <a:xfrm>
            <a:off x="746760" y="2282825"/>
            <a:ext cx="10515600" cy="2600071"/>
          </a:xfrm>
        </p:spPr>
        <p:txBody>
          <a:bodyPr/>
          <a:lstStyle/>
          <a:p>
            <a:pPr marL="514350" indent="-514350">
              <a:buFont typeface="+mj-lt"/>
              <a:buAutoNum type="arabicPeriod"/>
            </a:pPr>
            <a:r>
              <a:rPr lang="fr-FR" b="1" dirty="0"/>
              <a:t>Ce qu’enseigne le rituel de l’initiation chrétienne des adultes</a:t>
            </a:r>
          </a:p>
          <a:p>
            <a:pPr marL="514350" indent="-514350">
              <a:buFont typeface="+mj-lt"/>
              <a:buAutoNum type="arabicPeriod"/>
            </a:pPr>
            <a:r>
              <a:rPr lang="fr-FR" b="1" dirty="0"/>
              <a:t>Le combat spirituel, marque de la vie chrétienne</a:t>
            </a:r>
          </a:p>
          <a:p>
            <a:pPr marL="514350" indent="-514350">
              <a:buFont typeface="+mj-lt"/>
              <a:buAutoNum type="arabicPeriod"/>
            </a:pPr>
            <a:r>
              <a:rPr lang="fr-FR" b="1" dirty="0"/>
              <a:t>Ce que dit le pape François sur le combat spirituel</a:t>
            </a:r>
          </a:p>
          <a:p>
            <a:pPr marL="514350" indent="-514350">
              <a:buFont typeface="+mj-lt"/>
              <a:buAutoNum type="arabicPeriod"/>
            </a:pPr>
            <a:r>
              <a:rPr lang="fr-FR" b="1" dirty="0"/>
              <a:t>Les 7 dons de l’Esprit Saint</a:t>
            </a:r>
          </a:p>
          <a:p>
            <a:pPr marL="514350" indent="-514350">
              <a:buFont typeface="+mj-lt"/>
              <a:buAutoNum type="arabicPeriod"/>
            </a:pPr>
            <a:r>
              <a:rPr lang="fr-FR" b="1" dirty="0"/>
              <a:t>Conclusion : Marchons sous la conduite de l’Esprit Saint</a:t>
            </a:r>
            <a:endParaRPr lang="fr-FR" dirty="0"/>
          </a:p>
        </p:txBody>
      </p:sp>
    </p:spTree>
    <p:extLst>
      <p:ext uri="{BB962C8B-B14F-4D97-AF65-F5344CB8AC3E}">
        <p14:creationId xmlns:p14="http://schemas.microsoft.com/office/powerpoint/2010/main" val="2392317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C48D52-479A-4951-94BB-D3FBEEFD20E6}"/>
              </a:ext>
            </a:extLst>
          </p:cNvPr>
          <p:cNvSpPr>
            <a:spLocks noGrp="1"/>
          </p:cNvSpPr>
          <p:nvPr>
            <p:ph type="title"/>
          </p:nvPr>
        </p:nvSpPr>
        <p:spPr>
          <a:xfrm>
            <a:off x="253738" y="261887"/>
            <a:ext cx="10515600" cy="1050720"/>
          </a:xfrm>
        </p:spPr>
        <p:txBody>
          <a:bodyPr>
            <a:normAutofit/>
          </a:bodyPr>
          <a:lstStyle/>
          <a:p>
            <a:r>
              <a:rPr lang="fr-FR" sz="4800" b="1" dirty="0"/>
              <a:t>Satan, le diable, le Prince du mal</a:t>
            </a:r>
          </a:p>
        </p:txBody>
      </p:sp>
      <p:sp>
        <p:nvSpPr>
          <p:cNvPr id="3" name="Espace réservé du contenu 2">
            <a:extLst>
              <a:ext uri="{FF2B5EF4-FFF2-40B4-BE49-F238E27FC236}">
                <a16:creationId xmlns:a16="http://schemas.microsoft.com/office/drawing/2014/main" id="{1A68CA86-E069-4E9C-9480-2870284529FC}"/>
              </a:ext>
            </a:extLst>
          </p:cNvPr>
          <p:cNvSpPr>
            <a:spLocks noGrp="1"/>
          </p:cNvSpPr>
          <p:nvPr>
            <p:ph idx="1"/>
          </p:nvPr>
        </p:nvSpPr>
        <p:spPr>
          <a:xfrm>
            <a:off x="253738" y="1381521"/>
            <a:ext cx="7221718" cy="4915583"/>
          </a:xfrm>
        </p:spPr>
        <p:txBody>
          <a:bodyPr>
            <a:normAutofit/>
          </a:bodyPr>
          <a:lstStyle/>
          <a:p>
            <a:pPr marL="0" indent="0">
              <a:buNone/>
            </a:pPr>
            <a:r>
              <a:rPr lang="fr-FR" dirty="0"/>
              <a:t>L’ange déchu cherche à mettre des obstacles au dessein de Dieu.</a:t>
            </a:r>
          </a:p>
          <a:p>
            <a:pPr marL="0" indent="0">
              <a:buNone/>
            </a:pPr>
            <a:r>
              <a:rPr lang="fr-FR" dirty="0"/>
              <a:t>Le stratagème de l’ennemi est de se faire passer pour plus puissant qu’il n’est réellement : il n’a en fait que la force que nous lui prêtons !</a:t>
            </a:r>
          </a:p>
          <a:p>
            <a:pPr marL="0" indent="0">
              <a:buNone/>
            </a:pPr>
            <a:r>
              <a:rPr lang="fr-FR" dirty="0"/>
              <a:t>Nous sommes certes faibles et fragiles, mais </a:t>
            </a:r>
            <a:r>
              <a:rPr lang="fr-FR" b="1" dirty="0"/>
              <a:t>nous ne sommes vaincus que si nous laissons l’adversaire être fort en cessant de lui résister</a:t>
            </a:r>
            <a:r>
              <a:rPr lang="fr-FR" dirty="0"/>
              <a:t>.</a:t>
            </a:r>
          </a:p>
          <a:p>
            <a:endParaRPr lang="fr-FR" dirty="0"/>
          </a:p>
        </p:txBody>
      </p:sp>
      <p:pic>
        <p:nvPicPr>
          <p:cNvPr id="5" name="Image 4">
            <a:extLst>
              <a:ext uri="{FF2B5EF4-FFF2-40B4-BE49-F238E27FC236}">
                <a16:creationId xmlns:a16="http://schemas.microsoft.com/office/drawing/2014/main" id="{74E06A9B-F3DA-4355-8451-89F7FD0875E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1105" t="33577" r="29581" b="17368"/>
          <a:stretch/>
        </p:blipFill>
        <p:spPr>
          <a:xfrm>
            <a:off x="8392510" y="423943"/>
            <a:ext cx="3419276" cy="5685542"/>
          </a:xfrm>
          <a:prstGeom prst="rect">
            <a:avLst/>
          </a:prstGeom>
        </p:spPr>
      </p:pic>
      <p:sp>
        <p:nvSpPr>
          <p:cNvPr id="6" name="ZoneTexte 5">
            <a:extLst>
              <a:ext uri="{FF2B5EF4-FFF2-40B4-BE49-F238E27FC236}">
                <a16:creationId xmlns:a16="http://schemas.microsoft.com/office/drawing/2014/main" id="{1BBAF9C8-C24A-4B6B-AC0B-CDC713036A8C}"/>
              </a:ext>
            </a:extLst>
          </p:cNvPr>
          <p:cNvSpPr txBox="1"/>
          <p:nvPr/>
        </p:nvSpPr>
        <p:spPr>
          <a:xfrm>
            <a:off x="253738" y="4895803"/>
            <a:ext cx="8993957" cy="1384995"/>
          </a:xfrm>
          <a:prstGeom prst="rect">
            <a:avLst/>
          </a:prstGeom>
          <a:noFill/>
        </p:spPr>
        <p:txBody>
          <a:bodyPr wrap="square" rtlCol="0">
            <a:spAutoFit/>
          </a:bodyPr>
          <a:lstStyle/>
          <a:p>
            <a:r>
              <a:rPr lang="fr-FR" sz="2800" dirty="0"/>
              <a:t>Il est capital de bien connaître la stratégie de l’ennemi</a:t>
            </a:r>
          </a:p>
          <a:p>
            <a:r>
              <a:rPr lang="fr-FR" sz="2800" dirty="0"/>
              <a:t>et de bien identifier ses tactiques</a:t>
            </a:r>
          </a:p>
          <a:p>
            <a:r>
              <a:rPr lang="fr-FR" sz="2800" dirty="0"/>
              <a:t>Se référer aux règles de discernement (St Ignace de Loyola)  </a:t>
            </a:r>
          </a:p>
        </p:txBody>
      </p:sp>
    </p:spTree>
    <p:extLst>
      <p:ext uri="{BB962C8B-B14F-4D97-AF65-F5344CB8AC3E}">
        <p14:creationId xmlns:p14="http://schemas.microsoft.com/office/powerpoint/2010/main" val="4158423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B65143-1719-4255-B13C-368BA7BD5FD9}"/>
              </a:ext>
            </a:extLst>
          </p:cNvPr>
          <p:cNvSpPr>
            <a:spLocks noGrp="1"/>
          </p:cNvSpPr>
          <p:nvPr>
            <p:ph type="title"/>
          </p:nvPr>
        </p:nvSpPr>
        <p:spPr/>
        <p:txBody>
          <a:bodyPr>
            <a:normAutofit/>
          </a:bodyPr>
          <a:lstStyle/>
          <a:p>
            <a:pPr algn="ctr"/>
            <a:r>
              <a:rPr lang="fr-FR" sz="5400" b="1" dirty="0"/>
              <a:t>Le diable n’est pas un mythe </a:t>
            </a:r>
          </a:p>
        </p:txBody>
      </p:sp>
      <p:sp>
        <p:nvSpPr>
          <p:cNvPr id="3" name="Espace réservé du contenu 2">
            <a:extLst>
              <a:ext uri="{FF2B5EF4-FFF2-40B4-BE49-F238E27FC236}">
                <a16:creationId xmlns:a16="http://schemas.microsoft.com/office/drawing/2014/main" id="{F11E2068-4C0C-49F6-B70C-3AB45172506E}"/>
              </a:ext>
            </a:extLst>
          </p:cNvPr>
          <p:cNvSpPr>
            <a:spLocks noGrp="1"/>
          </p:cNvSpPr>
          <p:nvPr>
            <p:ph idx="1"/>
          </p:nvPr>
        </p:nvSpPr>
        <p:spPr/>
        <p:txBody>
          <a:bodyPr/>
          <a:lstStyle/>
          <a:p>
            <a:r>
              <a:rPr lang="fr-FR" dirty="0"/>
              <a:t>« </a:t>
            </a:r>
            <a:r>
              <a:rPr lang="fr-FR" i="1" dirty="0"/>
              <a:t>Sa présence se trouve à la première page des Ecritures, qui se concluent avec la </a:t>
            </a:r>
            <a:r>
              <a:rPr lang="fr-FR" b="1" i="1" dirty="0"/>
              <a:t>victoire de Dieu sur le démon</a:t>
            </a:r>
            <a:r>
              <a:rPr lang="fr-FR" i="1" dirty="0"/>
              <a:t>. De fait, quand Jésus nous a enseigné Notre Père, il a demandé que nous terminions en demandant au Père de nous délivrer du Mal. Le terme utilisé ici ne se réfère pas au mal abstrait et sa traduction plus précise est “le Malin”. Il désigne </a:t>
            </a:r>
            <a:r>
              <a:rPr lang="fr-FR" b="1" i="1" dirty="0"/>
              <a:t>un être personnel qui nous harcèle</a:t>
            </a:r>
            <a:r>
              <a:rPr lang="fr-FR" i="1" dirty="0"/>
              <a:t>. Jésus nous a enseigné à demander tous les jours cette délivrance pour que son pouvoir ne nous domine pas</a:t>
            </a:r>
            <a:r>
              <a:rPr lang="fr-FR" dirty="0"/>
              <a:t> » (G.E. n° 160)</a:t>
            </a:r>
            <a:r>
              <a:rPr lang="fr-FR" i="1" dirty="0"/>
              <a:t>. </a:t>
            </a:r>
            <a:r>
              <a:rPr lang="fr-FR" dirty="0"/>
              <a:t>Et il poursuit :« </a:t>
            </a:r>
            <a:r>
              <a:rPr lang="fr-FR" i="1" dirty="0"/>
              <a:t>Ne pensons donc pas que c’est un mythe, une représentation, un symbole, une figure ou une idée. </a:t>
            </a:r>
            <a:r>
              <a:rPr lang="fr-FR" b="1" i="1" dirty="0"/>
              <a:t>Cette erreur nous conduit à baisser les bras, à relâcher l’attention et à être plus exposés</a:t>
            </a:r>
            <a:r>
              <a:rPr lang="fr-FR" i="1" dirty="0"/>
              <a:t>.</a:t>
            </a:r>
            <a:r>
              <a:rPr lang="fr-FR" dirty="0"/>
              <a:t> » (G.E. n° 161).</a:t>
            </a:r>
          </a:p>
          <a:p>
            <a:endParaRPr lang="fr-FR" dirty="0"/>
          </a:p>
        </p:txBody>
      </p:sp>
    </p:spTree>
    <p:extLst>
      <p:ext uri="{BB962C8B-B14F-4D97-AF65-F5344CB8AC3E}">
        <p14:creationId xmlns:p14="http://schemas.microsoft.com/office/powerpoint/2010/main" val="924850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ED28EF-2636-4052-81B2-22774F384C7D}"/>
              </a:ext>
            </a:extLst>
          </p:cNvPr>
          <p:cNvSpPr>
            <a:spLocks noGrp="1"/>
          </p:cNvSpPr>
          <p:nvPr>
            <p:ph type="title"/>
          </p:nvPr>
        </p:nvSpPr>
        <p:spPr>
          <a:xfrm>
            <a:off x="1287781" y="551484"/>
            <a:ext cx="126286672" cy="12459511"/>
          </a:xfrm>
        </p:spPr>
        <p:txBody>
          <a:bodyPr>
            <a:normAutofit/>
          </a:bodyPr>
          <a:lstStyle/>
          <a:p>
            <a:pPr algn="ctr"/>
            <a:r>
              <a:rPr lang="fr-FR" sz="5400" b="1" dirty="0"/>
              <a:t>Les moyens du combat </a:t>
            </a:r>
          </a:p>
        </p:txBody>
      </p:sp>
      <p:pic>
        <p:nvPicPr>
          <p:cNvPr id="1026" name="Picture 2">
            <a:extLst>
              <a:ext uri="{FF2B5EF4-FFF2-40B4-BE49-F238E27FC236}">
                <a16:creationId xmlns:a16="http://schemas.microsoft.com/office/drawing/2014/main" id="{357C8377-308E-46C9-8D52-22922A537725}"/>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l="22115" t="600" r="11057" b="41797"/>
          <a:stretch>
            <a:fillRect/>
          </a:stretch>
        </p:blipFill>
        <p:spPr bwMode="auto">
          <a:xfrm>
            <a:off x="452755" y="187947"/>
            <a:ext cx="5643245" cy="64821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Espace réservé du contenu 2">
            <a:extLst>
              <a:ext uri="{FF2B5EF4-FFF2-40B4-BE49-F238E27FC236}">
                <a16:creationId xmlns:a16="http://schemas.microsoft.com/office/drawing/2014/main" id="{2407BCDA-AEC2-4A59-BD9F-CA879812158B}"/>
              </a:ext>
            </a:extLst>
          </p:cNvPr>
          <p:cNvSpPr>
            <a:spLocks noGrp="1"/>
          </p:cNvSpPr>
          <p:nvPr>
            <p:ph idx="1"/>
          </p:nvPr>
        </p:nvSpPr>
        <p:spPr/>
        <p:txBody>
          <a:bodyPr/>
          <a:lstStyle/>
          <a:p>
            <a:pPr marL="0" indent="0">
              <a:buNone/>
            </a:pPr>
            <a:endParaRPr lang="fr-FR" dirty="0"/>
          </a:p>
          <a:p>
            <a:pPr marL="0" indent="0">
              <a:buNone/>
            </a:pPr>
            <a:r>
              <a:rPr lang="fr-FR" sz="4000" dirty="0"/>
              <a:t>« </a:t>
            </a:r>
            <a:r>
              <a:rPr lang="fr-FR" sz="4000" i="1" dirty="0"/>
              <a:t>la foi qui s’exprime dans la prière, la méditation de la parole de Dieu, la célébration de la Messe, l’adoration eucharistique, la réconciliation sacramentelle, les œuvres de charité, la vie communautaire et l’engagement missionnaire</a:t>
            </a:r>
            <a:r>
              <a:rPr lang="fr-FR" sz="4000" dirty="0"/>
              <a:t> » </a:t>
            </a:r>
            <a:r>
              <a:rPr lang="fr-FR" dirty="0"/>
              <a:t>(G.E. n° 162).</a:t>
            </a:r>
          </a:p>
          <a:p>
            <a:endParaRPr lang="fr-FR" dirty="0"/>
          </a:p>
        </p:txBody>
      </p:sp>
      <p:sp>
        <p:nvSpPr>
          <p:cNvPr id="7" name="Titre 1">
            <a:extLst>
              <a:ext uri="{FF2B5EF4-FFF2-40B4-BE49-F238E27FC236}">
                <a16:creationId xmlns:a16="http://schemas.microsoft.com/office/drawing/2014/main" id="{29874BF6-7CE6-4C50-B547-1B5E918C32BE}"/>
              </a:ext>
            </a:extLst>
          </p:cNvPr>
          <p:cNvSpPr txBox="1">
            <a:spLocks/>
          </p:cNvSpPr>
          <p:nvPr/>
        </p:nvSpPr>
        <p:spPr>
          <a:xfrm>
            <a:off x="979602" y="34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5400" b="1" dirty="0"/>
              <a:t>Les moyens du combat </a:t>
            </a:r>
          </a:p>
        </p:txBody>
      </p:sp>
    </p:spTree>
    <p:extLst>
      <p:ext uri="{BB962C8B-B14F-4D97-AF65-F5344CB8AC3E}">
        <p14:creationId xmlns:p14="http://schemas.microsoft.com/office/powerpoint/2010/main" val="2316066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0D1A8A-35DF-4282-A403-DDAA74F7C1A3}"/>
              </a:ext>
            </a:extLst>
          </p:cNvPr>
          <p:cNvSpPr>
            <a:spLocks noGrp="1"/>
          </p:cNvSpPr>
          <p:nvPr>
            <p:ph type="title"/>
          </p:nvPr>
        </p:nvSpPr>
        <p:spPr>
          <a:xfrm>
            <a:off x="838199" y="365125"/>
            <a:ext cx="11219395" cy="1325563"/>
          </a:xfrm>
        </p:spPr>
        <p:txBody>
          <a:bodyPr>
            <a:normAutofit/>
          </a:bodyPr>
          <a:lstStyle/>
          <a:p>
            <a:pPr algn="r"/>
            <a:r>
              <a:rPr lang="fr-FR" sz="4800" b="1" dirty="0"/>
              <a:t>La victoire passe par le mystère de la croix</a:t>
            </a:r>
          </a:p>
        </p:txBody>
      </p:sp>
      <p:sp>
        <p:nvSpPr>
          <p:cNvPr id="3" name="Espace réservé du contenu 2">
            <a:extLst>
              <a:ext uri="{FF2B5EF4-FFF2-40B4-BE49-F238E27FC236}">
                <a16:creationId xmlns:a16="http://schemas.microsoft.com/office/drawing/2014/main" id="{EBA2A6C8-CB50-4EF9-AD9F-1561FA4CA048}"/>
              </a:ext>
            </a:extLst>
          </p:cNvPr>
          <p:cNvSpPr>
            <a:spLocks noGrp="1"/>
          </p:cNvSpPr>
          <p:nvPr>
            <p:ph idx="1"/>
          </p:nvPr>
        </p:nvSpPr>
        <p:spPr>
          <a:xfrm>
            <a:off x="4527541" y="1492037"/>
            <a:ext cx="7375689" cy="4351338"/>
          </a:xfrm>
        </p:spPr>
        <p:txBody>
          <a:bodyPr>
            <a:normAutofit fontScale="92500" lnSpcReduction="20000"/>
          </a:bodyPr>
          <a:lstStyle/>
          <a:p>
            <a:pPr marL="0" indent="0">
              <a:buNone/>
            </a:pPr>
            <a:r>
              <a:rPr lang="fr-FR" sz="4400" dirty="0"/>
              <a:t>« </a:t>
            </a:r>
            <a:r>
              <a:rPr lang="fr-FR" sz="4400" i="1" dirty="0"/>
              <a:t>le triomphe chrétien est toujours une croix, mais une croix qui en même temps est un étendard de victoire, qu’on porte avec une tendresse combative contre les assauts du mal</a:t>
            </a:r>
            <a:r>
              <a:rPr lang="fr-FR" sz="4400" dirty="0"/>
              <a:t> »</a:t>
            </a:r>
            <a:r>
              <a:rPr lang="fr-FR" dirty="0"/>
              <a:t> (G.E. n° 163).</a:t>
            </a:r>
          </a:p>
          <a:p>
            <a:pPr marL="0" indent="0">
              <a:buNone/>
            </a:pPr>
            <a:r>
              <a:rPr lang="fr-FR" dirty="0"/>
              <a:t>« </a:t>
            </a:r>
            <a:r>
              <a:rPr lang="fr-FR" i="1" dirty="0"/>
              <a:t>L’amour est toujours un processus de purifications, de renoncements, de transformations douloureuses de nous-mêmes et ainsi le chemin de la maturation</a:t>
            </a:r>
            <a:r>
              <a:rPr lang="fr-FR" dirty="0"/>
              <a:t> » (Benoît XVI)</a:t>
            </a:r>
          </a:p>
          <a:p>
            <a:endParaRPr lang="fr-FR" dirty="0"/>
          </a:p>
        </p:txBody>
      </p:sp>
      <p:pic>
        <p:nvPicPr>
          <p:cNvPr id="4" name="Image 3">
            <a:extLst>
              <a:ext uri="{FF2B5EF4-FFF2-40B4-BE49-F238E27FC236}">
                <a16:creationId xmlns:a16="http://schemas.microsoft.com/office/drawing/2014/main" id="{21FF076F-A8C5-4B27-9D6B-AF7CFA2C63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15551" y="1894788"/>
            <a:ext cx="4072379" cy="4072379"/>
          </a:xfrm>
          <a:prstGeom prst="rect">
            <a:avLst/>
          </a:prstGeom>
        </p:spPr>
      </p:pic>
    </p:spTree>
    <p:extLst>
      <p:ext uri="{BB962C8B-B14F-4D97-AF65-F5344CB8AC3E}">
        <p14:creationId xmlns:p14="http://schemas.microsoft.com/office/powerpoint/2010/main" val="2951907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098A34-5F2B-45B3-8663-03E891E74015}"/>
              </a:ext>
            </a:extLst>
          </p:cNvPr>
          <p:cNvSpPr>
            <a:spLocks noGrp="1"/>
          </p:cNvSpPr>
          <p:nvPr>
            <p:ph type="title"/>
          </p:nvPr>
        </p:nvSpPr>
        <p:spPr/>
        <p:txBody>
          <a:bodyPr>
            <a:normAutofit/>
          </a:bodyPr>
          <a:lstStyle/>
          <a:p>
            <a:pPr algn="ctr"/>
            <a:r>
              <a:rPr lang="fr-FR" sz="5400" b="1" dirty="0"/>
              <a:t>Veillez donc !</a:t>
            </a:r>
          </a:p>
        </p:txBody>
      </p:sp>
      <p:pic>
        <p:nvPicPr>
          <p:cNvPr id="5" name="Image 4">
            <a:extLst>
              <a:ext uri="{FF2B5EF4-FFF2-40B4-BE49-F238E27FC236}">
                <a16:creationId xmlns:a16="http://schemas.microsoft.com/office/drawing/2014/main" id="{02D91E41-D146-4787-B6E6-3062CA6B3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137" y="1419912"/>
            <a:ext cx="5829300" cy="3886200"/>
          </a:xfrm>
          <a:prstGeom prst="rect">
            <a:avLst/>
          </a:prstGeom>
        </p:spPr>
      </p:pic>
      <p:sp>
        <p:nvSpPr>
          <p:cNvPr id="3" name="Espace réservé du contenu 2">
            <a:extLst>
              <a:ext uri="{FF2B5EF4-FFF2-40B4-BE49-F238E27FC236}">
                <a16:creationId xmlns:a16="http://schemas.microsoft.com/office/drawing/2014/main" id="{8B50C498-7FD1-4EDA-883A-B245840D6782}"/>
              </a:ext>
            </a:extLst>
          </p:cNvPr>
          <p:cNvSpPr>
            <a:spLocks noGrp="1"/>
          </p:cNvSpPr>
          <p:nvPr>
            <p:ph idx="1"/>
          </p:nvPr>
        </p:nvSpPr>
        <p:spPr>
          <a:xfrm>
            <a:off x="395141" y="1551888"/>
            <a:ext cx="10515600" cy="4351338"/>
          </a:xfrm>
        </p:spPr>
        <p:txBody>
          <a:bodyPr/>
          <a:lstStyle/>
          <a:p>
            <a:pPr marL="0" indent="0">
              <a:buNone/>
            </a:pPr>
            <a:r>
              <a:rPr lang="fr-FR" sz="4000" dirty="0"/>
              <a:t>« </a:t>
            </a:r>
            <a:r>
              <a:rPr lang="fr-FR" sz="4000" i="1" dirty="0"/>
              <a:t>La corruption spirituelle est pire que la chute d’un pécheur, car il s’agit d’un aveuglement confortable et autosuffisant où tout finit par sembler licite : la tromperie, la calomnie, l’égoïsme et d’autres formes subtiles d’autoréférentialité,</a:t>
            </a:r>
            <a:r>
              <a:rPr lang="fr-FR" sz="4000" dirty="0"/>
              <a:t> </a:t>
            </a:r>
            <a:r>
              <a:rPr lang="fr-FR" sz="4000" i="1" dirty="0"/>
              <a:t>puisque « Satan lui-même se déguise en ange de lumière</a:t>
            </a:r>
            <a:r>
              <a:rPr lang="fr-FR" sz="4000" dirty="0"/>
              <a:t> »</a:t>
            </a:r>
            <a:r>
              <a:rPr lang="fr-FR" dirty="0"/>
              <a:t> (2 Co 11, 14). (G.E. n° 165).</a:t>
            </a:r>
          </a:p>
          <a:p>
            <a:endParaRPr lang="fr-FR" dirty="0"/>
          </a:p>
        </p:txBody>
      </p:sp>
    </p:spTree>
    <p:extLst>
      <p:ext uri="{BB962C8B-B14F-4D97-AF65-F5344CB8AC3E}">
        <p14:creationId xmlns:p14="http://schemas.microsoft.com/office/powerpoint/2010/main" val="1491700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7490B-4CAA-4069-9EC2-E57688F29B52}"/>
              </a:ext>
            </a:extLst>
          </p:cNvPr>
          <p:cNvSpPr>
            <a:spLocks noGrp="1"/>
          </p:cNvSpPr>
          <p:nvPr>
            <p:ph type="title"/>
          </p:nvPr>
        </p:nvSpPr>
        <p:spPr/>
        <p:txBody>
          <a:bodyPr>
            <a:normAutofit/>
          </a:bodyPr>
          <a:lstStyle/>
          <a:p>
            <a:pPr algn="ctr"/>
            <a:r>
              <a:rPr lang="fr-FR" sz="5400" b="1" dirty="0"/>
              <a:t>Ne pas craindre le diable</a:t>
            </a:r>
            <a:endParaRPr lang="fr-FR" sz="5400" dirty="0"/>
          </a:p>
        </p:txBody>
      </p:sp>
      <p:sp>
        <p:nvSpPr>
          <p:cNvPr id="3" name="Espace réservé du contenu 2">
            <a:extLst>
              <a:ext uri="{FF2B5EF4-FFF2-40B4-BE49-F238E27FC236}">
                <a16:creationId xmlns:a16="http://schemas.microsoft.com/office/drawing/2014/main" id="{3DC37454-7187-4317-8346-FC3E3D7E1041}"/>
              </a:ext>
            </a:extLst>
          </p:cNvPr>
          <p:cNvSpPr>
            <a:spLocks noGrp="1"/>
          </p:cNvSpPr>
          <p:nvPr>
            <p:ph idx="1"/>
          </p:nvPr>
        </p:nvSpPr>
        <p:spPr/>
        <p:txBody>
          <a:bodyPr>
            <a:normAutofit fontScale="85000" lnSpcReduction="20000"/>
          </a:bodyPr>
          <a:lstStyle/>
          <a:p>
            <a:pPr marL="0" indent="0">
              <a:buNone/>
            </a:pPr>
            <a:r>
              <a:rPr lang="fr-FR" i="1" dirty="0"/>
              <a:t>Avant la venue du Christ, le diable était lâché – en liberté. Le Christ survenant fit de lui ce qui est dit dans l’Evangile : « Nul ne peut entrer dans la maison de l’homme fort et piller ses biens, s’il n’a d’abord attaché l’homme fort ». Le Christ est donc venu, et il a attaché le diable. </a:t>
            </a:r>
            <a:endParaRPr lang="fr-FR" dirty="0"/>
          </a:p>
          <a:p>
            <a:pPr marL="0" indent="0">
              <a:buNone/>
            </a:pPr>
            <a:r>
              <a:rPr lang="fr-FR" i="1" dirty="0"/>
              <a:t>Mais, dira-t-on, s’il est attaché, comment se fait-il qu’il remporte tant de victoires ? C’est vrai, mes frères, il remporte beaucoup de victoires ; mais </a:t>
            </a:r>
            <a:r>
              <a:rPr lang="fr-FR" i="1" dirty="0">
                <a:solidFill>
                  <a:srgbClr val="C00000"/>
                </a:solidFill>
              </a:rPr>
              <a:t>il ne triomphe que des tièdes et des négligents</a:t>
            </a:r>
            <a:r>
              <a:rPr lang="fr-FR" i="1" dirty="0"/>
              <a:t>. Car il est attaché, vraiment, comme un chien, dans sa niche ; et </a:t>
            </a:r>
            <a:r>
              <a:rPr lang="fr-FR" i="1" dirty="0">
                <a:solidFill>
                  <a:srgbClr val="C00000"/>
                </a:solidFill>
              </a:rPr>
              <a:t>il ne peut mordre personne, à part celui qui s’approche de lui par une témérité mortelle</a:t>
            </a:r>
            <a:r>
              <a:rPr lang="fr-FR" i="1" dirty="0"/>
              <a:t>. Mais, voyons, n’est-il pas fou, l’homme qui se fait mordre par un chien enchaîné ?  </a:t>
            </a:r>
            <a:endParaRPr lang="fr-FR" dirty="0"/>
          </a:p>
          <a:p>
            <a:pPr marL="0" indent="0">
              <a:buNone/>
            </a:pPr>
            <a:r>
              <a:rPr lang="fr-FR" i="1" dirty="0"/>
              <a:t>Ne t’approche donc pas de lui par les voluptés et convoitises du monde, et il n’osera pas s’approcher de toi. Il peut aboyer, il peut provoquer, </a:t>
            </a:r>
            <a:r>
              <a:rPr lang="fr-FR" i="1" dirty="0">
                <a:solidFill>
                  <a:srgbClr val="C00000"/>
                </a:solidFill>
              </a:rPr>
              <a:t>il ne peut pas mordre, à moins qu’on ne le veuille.</a:t>
            </a:r>
            <a:r>
              <a:rPr lang="fr-FR" i="1" dirty="0"/>
              <a:t> Car ce n’est pas par contrainte qu’il entraîne au mal, c’est par persuasion : il n’extorque pas notre consentement, il le demande. </a:t>
            </a:r>
            <a:endParaRPr lang="fr-FR" dirty="0"/>
          </a:p>
          <a:p>
            <a:pPr marL="0" indent="0">
              <a:buNone/>
            </a:pPr>
            <a:r>
              <a:rPr lang="fr-FR" sz="2400" dirty="0"/>
              <a:t>(</a:t>
            </a:r>
            <a:r>
              <a:rPr lang="fr-FR" sz="2400" b="1" dirty="0"/>
              <a:t>Saint Augustin</a:t>
            </a:r>
            <a:r>
              <a:rPr lang="fr-FR" sz="2400" dirty="0"/>
              <a:t>, sermon 37, commentant Luc 11, 21-22)</a:t>
            </a:r>
          </a:p>
          <a:p>
            <a:pPr marL="0" indent="0">
              <a:buNone/>
            </a:pPr>
            <a:endParaRPr lang="fr-FR" dirty="0"/>
          </a:p>
        </p:txBody>
      </p:sp>
    </p:spTree>
    <p:extLst>
      <p:ext uri="{BB962C8B-B14F-4D97-AF65-F5344CB8AC3E}">
        <p14:creationId xmlns:p14="http://schemas.microsoft.com/office/powerpoint/2010/main" val="731827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a:t>Ne pas craindre le diable</a:t>
            </a:r>
            <a:endParaRPr lang="fr-FR" sz="5400" dirty="0"/>
          </a:p>
        </p:txBody>
      </p:sp>
      <p:sp>
        <p:nvSpPr>
          <p:cNvPr id="3" name="Espace réservé du contenu 2"/>
          <p:cNvSpPr>
            <a:spLocks noGrp="1"/>
          </p:cNvSpPr>
          <p:nvPr>
            <p:ph idx="1"/>
          </p:nvPr>
        </p:nvSpPr>
        <p:spPr/>
        <p:txBody>
          <a:bodyPr>
            <a:normAutofit lnSpcReduction="10000"/>
          </a:bodyPr>
          <a:lstStyle/>
          <a:p>
            <a:r>
              <a:rPr lang="fr-FR" sz="3200" dirty="0"/>
              <a:t>Je ne comprends pas ces peurs : « </a:t>
            </a:r>
            <a:r>
              <a:rPr lang="fr-FR" sz="3200" i="1" dirty="0"/>
              <a:t>Le démon ! Le démon !</a:t>
            </a:r>
            <a:r>
              <a:rPr lang="fr-FR" sz="3200" dirty="0"/>
              <a:t> », lorsque nous pouvons dire « </a:t>
            </a:r>
            <a:r>
              <a:rPr lang="fr-FR" sz="3200" i="1" dirty="0"/>
              <a:t>Mon Dieu ! Mon Dieu ! </a:t>
            </a:r>
            <a:r>
              <a:rPr lang="fr-FR" sz="3200" dirty="0"/>
              <a:t>» et le faire trembler .</a:t>
            </a:r>
          </a:p>
          <a:p>
            <a:r>
              <a:rPr lang="fr-FR" sz="3200" dirty="0"/>
              <a:t>Oui nous savons qu’il ne peut bouger sans que le Seigneur le lui permette.</a:t>
            </a:r>
            <a:br>
              <a:rPr lang="fr-FR" sz="3200" dirty="0"/>
            </a:br>
            <a:r>
              <a:rPr lang="fr-FR" sz="3200" b="1" dirty="0"/>
              <a:t>Ceux qui ont si grand peur du démon me font maintenant bien plus peur que le démon lui-même</a:t>
            </a:r>
            <a:r>
              <a:rPr lang="fr-FR" sz="3200" dirty="0"/>
              <a:t>; il ne peut rien me faire, tandis que les autres nous inquiètent beaucoup, en particulier s’ils sont nos confesseurs</a:t>
            </a:r>
          </a:p>
          <a:p>
            <a:pPr marL="0" indent="0">
              <a:buNone/>
            </a:pPr>
            <a:r>
              <a:rPr lang="fr-FR" b="1" dirty="0"/>
              <a:t>(Sainte Thérèse d’Avila</a:t>
            </a:r>
            <a:r>
              <a:rPr lang="fr-FR" dirty="0"/>
              <a:t>, Vie, 25, 22)</a:t>
            </a:r>
          </a:p>
        </p:txBody>
      </p:sp>
    </p:spTree>
    <p:extLst>
      <p:ext uri="{BB962C8B-B14F-4D97-AF65-F5344CB8AC3E}">
        <p14:creationId xmlns:p14="http://schemas.microsoft.com/office/powerpoint/2010/main" val="2421584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206" y="350376"/>
            <a:ext cx="10515600" cy="1325563"/>
          </a:xfrm>
        </p:spPr>
        <p:txBody>
          <a:bodyPr>
            <a:normAutofit/>
          </a:bodyPr>
          <a:lstStyle/>
          <a:p>
            <a:pPr algn="ctr"/>
            <a:r>
              <a:rPr lang="fr-FR" sz="5400" b="1" dirty="0"/>
              <a:t>Ne pas craindre le diable</a:t>
            </a:r>
            <a:endParaRPr lang="fr-FR" sz="5400" dirty="0"/>
          </a:p>
        </p:txBody>
      </p:sp>
      <p:sp>
        <p:nvSpPr>
          <p:cNvPr id="3" name="Espace réservé du contenu 2"/>
          <p:cNvSpPr>
            <a:spLocks noGrp="1"/>
          </p:cNvSpPr>
          <p:nvPr>
            <p:ph idx="1"/>
          </p:nvPr>
        </p:nvSpPr>
        <p:spPr/>
        <p:txBody>
          <a:bodyPr>
            <a:normAutofit lnSpcReduction="10000"/>
          </a:bodyPr>
          <a:lstStyle/>
          <a:p>
            <a:pPr marL="0" indent="0">
              <a:buNone/>
            </a:pPr>
            <a:r>
              <a:rPr lang="fr-FR" sz="3600" dirty="0"/>
              <a:t>« Laissez enrager l’ennemi à la porte; qu’il heurte, qu’il frappe, qu’il crie, qu’il hurle, et fasse du pis qu’il pourra : nous sommes assurés qu’</a:t>
            </a:r>
            <a:r>
              <a:rPr lang="fr-FR" sz="3600" b="1" dirty="0"/>
              <a:t>il ne saurait entrer dans notre âme que par la porte de notre consentement</a:t>
            </a:r>
            <a:r>
              <a:rPr lang="fr-FR" sz="3600" dirty="0"/>
              <a:t> ! Tenons-la bien fermée, et voyons souvent si elle n’est pas bien close : et de tout le reste ne nous soucions point, car </a:t>
            </a:r>
            <a:r>
              <a:rPr lang="fr-FR" sz="3600" b="1" dirty="0"/>
              <a:t>il n’y a rien à craindre</a:t>
            </a:r>
            <a:r>
              <a:rPr lang="fr-FR" sz="3600" dirty="0"/>
              <a:t>. »</a:t>
            </a:r>
          </a:p>
          <a:p>
            <a:pPr marL="0" indent="0">
              <a:buNone/>
            </a:pPr>
            <a:r>
              <a:rPr lang="fr-FR" b="1" dirty="0"/>
              <a:t>Saint François de Sales</a:t>
            </a:r>
            <a:r>
              <a:rPr lang="fr-FR" dirty="0"/>
              <a:t>, lettre LI à Madame Rose Bourgeois, abbesse du Puits d’Orbe)</a:t>
            </a:r>
          </a:p>
        </p:txBody>
      </p:sp>
    </p:spTree>
    <p:extLst>
      <p:ext uri="{BB962C8B-B14F-4D97-AF65-F5344CB8AC3E}">
        <p14:creationId xmlns:p14="http://schemas.microsoft.com/office/powerpoint/2010/main" val="4269103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574EF7-BAF9-4261-8388-6DFAFFB9C64B}"/>
              </a:ext>
            </a:extLst>
          </p:cNvPr>
          <p:cNvSpPr>
            <a:spLocks noGrp="1"/>
          </p:cNvSpPr>
          <p:nvPr>
            <p:ph type="title"/>
          </p:nvPr>
        </p:nvSpPr>
        <p:spPr/>
        <p:txBody>
          <a:bodyPr>
            <a:normAutofit/>
          </a:bodyPr>
          <a:lstStyle/>
          <a:p>
            <a:pPr algn="ctr"/>
            <a:r>
              <a:rPr lang="fr-FR" sz="5400" b="1" dirty="0"/>
              <a:t>3 hypothèses</a:t>
            </a:r>
          </a:p>
        </p:txBody>
      </p:sp>
      <p:sp>
        <p:nvSpPr>
          <p:cNvPr id="3" name="Espace réservé du contenu 2">
            <a:extLst>
              <a:ext uri="{FF2B5EF4-FFF2-40B4-BE49-F238E27FC236}">
                <a16:creationId xmlns:a16="http://schemas.microsoft.com/office/drawing/2014/main" id="{C9DA382E-C8C4-4A4E-9239-4BFF36759356}"/>
              </a:ext>
            </a:extLst>
          </p:cNvPr>
          <p:cNvSpPr>
            <a:spLocks noGrp="1"/>
          </p:cNvSpPr>
          <p:nvPr>
            <p:ph idx="1"/>
          </p:nvPr>
        </p:nvSpPr>
        <p:spPr/>
        <p:txBody>
          <a:bodyPr/>
          <a:lstStyle/>
          <a:p>
            <a:pPr marL="514350" lvl="0" indent="-514350">
              <a:buFont typeface="+mj-lt"/>
              <a:buAutoNum type="arabicPeriod"/>
            </a:pPr>
            <a:r>
              <a:rPr lang="fr-FR" b="1" dirty="0"/>
              <a:t>Je refuse le combat </a:t>
            </a:r>
            <a:r>
              <a:rPr lang="fr-FR" dirty="0"/>
              <a:t>:</a:t>
            </a:r>
            <a:r>
              <a:rPr lang="fr-FR" b="1" dirty="0"/>
              <a:t> </a:t>
            </a:r>
            <a:r>
              <a:rPr lang="fr-FR" dirty="0"/>
              <a:t>je me laisse dominer par les circonstances </a:t>
            </a:r>
          </a:p>
          <a:p>
            <a:pPr marL="514350" lvl="0" indent="-514350">
              <a:buFont typeface="+mj-lt"/>
              <a:buAutoNum type="arabicPeriod"/>
            </a:pPr>
            <a:r>
              <a:rPr lang="fr-FR" b="1" dirty="0"/>
              <a:t>Je me bats sans le Christ</a:t>
            </a:r>
            <a:r>
              <a:rPr lang="fr-FR" dirty="0"/>
              <a:t> : 	volontarisme (orgueil) </a:t>
            </a:r>
          </a:p>
          <a:p>
            <a:pPr marL="0" lvl="0" indent="0">
              <a:buNone/>
            </a:pPr>
            <a:r>
              <a:rPr lang="fr-FR" dirty="0"/>
              <a:t>					épuisement (découragement)</a:t>
            </a:r>
          </a:p>
          <a:p>
            <a:pPr marL="0" lvl="0" indent="0">
              <a:buNone/>
            </a:pPr>
            <a:r>
              <a:rPr lang="fr-FR" b="1" dirty="0"/>
              <a:t>3.   J’apprends à laisser Jésus combattre en moi et avec moi </a:t>
            </a:r>
            <a:r>
              <a:rPr lang="fr-FR" dirty="0"/>
              <a:t>=&gt; prière : je suis dans les mains de Dieu (pas de divorce entre vie morale et vie spirituelle)</a:t>
            </a:r>
          </a:p>
          <a:p>
            <a:endParaRPr lang="fr-FR" dirty="0"/>
          </a:p>
        </p:txBody>
      </p:sp>
    </p:spTree>
    <p:extLst>
      <p:ext uri="{BB962C8B-B14F-4D97-AF65-F5344CB8AC3E}">
        <p14:creationId xmlns:p14="http://schemas.microsoft.com/office/powerpoint/2010/main" val="4248386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494EE-F5BB-491A-952B-DCE4975C4E54}"/>
              </a:ext>
            </a:extLst>
          </p:cNvPr>
          <p:cNvSpPr>
            <a:spLocks noGrp="1"/>
          </p:cNvSpPr>
          <p:nvPr>
            <p:ph type="title"/>
          </p:nvPr>
        </p:nvSpPr>
        <p:spPr/>
        <p:txBody>
          <a:bodyPr/>
          <a:lstStyle/>
          <a:p>
            <a:pPr algn="ctr"/>
            <a:r>
              <a:rPr lang="fr-FR" b="1" dirty="0">
                <a:solidFill>
                  <a:srgbClr val="C00000"/>
                </a:solidFill>
              </a:rPr>
              <a:t>4. Les 7 dons de l’Esprit Saint </a:t>
            </a:r>
          </a:p>
        </p:txBody>
      </p:sp>
      <p:sp>
        <p:nvSpPr>
          <p:cNvPr id="3" name="Espace réservé du contenu 2">
            <a:extLst>
              <a:ext uri="{FF2B5EF4-FFF2-40B4-BE49-F238E27FC236}">
                <a16:creationId xmlns:a16="http://schemas.microsoft.com/office/drawing/2014/main" id="{2025FF46-184E-4248-8271-51B085178C8A}"/>
              </a:ext>
            </a:extLst>
          </p:cNvPr>
          <p:cNvSpPr>
            <a:spLocks noGrp="1"/>
          </p:cNvSpPr>
          <p:nvPr>
            <p:ph idx="1"/>
          </p:nvPr>
        </p:nvSpPr>
        <p:spPr/>
        <p:txBody>
          <a:bodyPr/>
          <a:lstStyle/>
          <a:p>
            <a:pPr marL="0" indent="0">
              <a:buNone/>
            </a:pPr>
            <a:r>
              <a:rPr lang="fr-FR" dirty="0">
                <a:solidFill>
                  <a:srgbClr val="C00000"/>
                </a:solidFill>
              </a:rPr>
              <a:t>Catéchèses du pape François en 2014</a:t>
            </a:r>
          </a:p>
          <a:p>
            <a:r>
              <a:rPr lang="fr-FR" dirty="0"/>
              <a:t>« </a:t>
            </a:r>
            <a:r>
              <a:rPr lang="fr-FR" i="1" dirty="0"/>
              <a:t>L’Esprit Saint est l’âme, la sève vitale de l’Eglise et de tout chrétien : c’est l’amour de Dieu qui fait de notre cœur sa demeure en entrant en communion avec nous</a:t>
            </a:r>
            <a:r>
              <a:rPr lang="fr-FR" dirty="0"/>
              <a:t> »</a:t>
            </a:r>
          </a:p>
          <a:p>
            <a:r>
              <a:rPr lang="fr-FR" dirty="0"/>
              <a:t>« </a:t>
            </a:r>
            <a:r>
              <a:rPr lang="fr-FR" i="1" dirty="0"/>
              <a:t>Il communique divers dons spirituels à celui qui l’accueille</a:t>
            </a:r>
            <a:r>
              <a:rPr lang="fr-FR" dirty="0"/>
              <a:t>»</a:t>
            </a:r>
          </a:p>
          <a:p>
            <a:r>
              <a:rPr lang="fr-FR" b="1" dirty="0"/>
              <a:t>Sagesse, intelligence, conseil, force, science, piété, crainte de Dieu</a:t>
            </a:r>
          </a:p>
        </p:txBody>
      </p:sp>
    </p:spTree>
    <p:extLst>
      <p:ext uri="{BB962C8B-B14F-4D97-AF65-F5344CB8AC3E}">
        <p14:creationId xmlns:p14="http://schemas.microsoft.com/office/powerpoint/2010/main" val="2220115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F48EA6-AE70-436F-B154-9BE8CC39819A}"/>
              </a:ext>
            </a:extLst>
          </p:cNvPr>
          <p:cNvSpPr>
            <a:spLocks noGrp="1"/>
          </p:cNvSpPr>
          <p:nvPr>
            <p:ph type="title"/>
          </p:nvPr>
        </p:nvSpPr>
        <p:spPr/>
        <p:txBody>
          <a:bodyPr/>
          <a:lstStyle/>
          <a:p>
            <a:pPr algn="ctr"/>
            <a:r>
              <a:rPr lang="fr-FR" b="1" dirty="0">
                <a:solidFill>
                  <a:srgbClr val="C00000"/>
                </a:solidFill>
              </a:rPr>
              <a:t>1. Ce qu’enseigne le rituel </a:t>
            </a:r>
            <a:br>
              <a:rPr lang="fr-FR" b="1" dirty="0">
                <a:solidFill>
                  <a:srgbClr val="C00000"/>
                </a:solidFill>
              </a:rPr>
            </a:br>
            <a:r>
              <a:rPr lang="fr-FR" b="1" dirty="0">
                <a:solidFill>
                  <a:srgbClr val="C00000"/>
                </a:solidFill>
              </a:rPr>
              <a:t>de l’initiation chrétienne des adultes</a:t>
            </a:r>
            <a:endParaRPr lang="fr-FR" dirty="0">
              <a:solidFill>
                <a:srgbClr val="C00000"/>
              </a:solidFill>
            </a:endParaRPr>
          </a:p>
        </p:txBody>
      </p:sp>
      <p:sp>
        <p:nvSpPr>
          <p:cNvPr id="3" name="Espace réservé du contenu 2">
            <a:extLst>
              <a:ext uri="{FF2B5EF4-FFF2-40B4-BE49-F238E27FC236}">
                <a16:creationId xmlns:a16="http://schemas.microsoft.com/office/drawing/2014/main" id="{17BA1BEF-706A-4DB0-A39E-838DD717329E}"/>
              </a:ext>
            </a:extLst>
          </p:cNvPr>
          <p:cNvSpPr>
            <a:spLocks noGrp="1"/>
          </p:cNvSpPr>
          <p:nvPr>
            <p:ph idx="1"/>
          </p:nvPr>
        </p:nvSpPr>
        <p:spPr>
          <a:xfrm>
            <a:off x="975360" y="1872814"/>
            <a:ext cx="10515600" cy="4351338"/>
          </a:xfrm>
        </p:spPr>
        <p:txBody>
          <a:bodyPr>
            <a:normAutofit fontScale="92500" lnSpcReduction="20000"/>
          </a:bodyPr>
          <a:lstStyle/>
          <a:p>
            <a:pPr marL="0" indent="0">
              <a:buNone/>
            </a:pPr>
            <a:r>
              <a:rPr lang="fr-FR" sz="3500" dirty="0"/>
              <a:t>Pourquoi interroger ce rituel ? </a:t>
            </a:r>
          </a:p>
          <a:p>
            <a:pPr marL="0" indent="0">
              <a:buNone/>
            </a:pPr>
            <a:r>
              <a:rPr lang="fr-FR" sz="3500" dirty="0"/>
              <a:t>Parce que celui-ci instruit clairement </a:t>
            </a:r>
          </a:p>
          <a:p>
            <a:pPr lvl="1"/>
            <a:r>
              <a:rPr lang="fr-FR" sz="3500" dirty="0"/>
              <a:t>sur ce qui caractérise l’être chrétien, </a:t>
            </a:r>
          </a:p>
          <a:p>
            <a:pPr lvl="1"/>
            <a:r>
              <a:rPr lang="fr-FR" sz="3500" dirty="0"/>
              <a:t>comment on entre dans la vie chrétienne,</a:t>
            </a:r>
          </a:p>
          <a:p>
            <a:pPr lvl="1"/>
            <a:r>
              <a:rPr lang="fr-FR" sz="3500" dirty="0"/>
              <a:t>comment on entretient cette vie chrétienne</a:t>
            </a:r>
          </a:p>
          <a:p>
            <a:pPr marL="0" indent="0">
              <a:buNone/>
            </a:pPr>
            <a:r>
              <a:rPr lang="fr-FR" sz="3500" dirty="0"/>
              <a:t> </a:t>
            </a:r>
            <a:r>
              <a:rPr lang="fr-FR" sz="3500" b="1" dirty="0">
                <a:solidFill>
                  <a:srgbClr val="FF0000"/>
                </a:solidFill>
              </a:rPr>
              <a:t>Notons bien au fur et à mesure le rôle de l’Esprit Saint </a:t>
            </a:r>
          </a:p>
          <a:p>
            <a:endParaRPr lang="fr-FR" sz="3200" dirty="0"/>
          </a:p>
          <a:p>
            <a:pPr>
              <a:buFont typeface="Wingdings" panose="05000000000000000000" pitchFamily="2" charset="2"/>
              <a:buChar char="Ø"/>
            </a:pPr>
            <a:r>
              <a:rPr lang="fr-FR" sz="3200" b="1" dirty="0"/>
              <a:t>Rappel </a:t>
            </a:r>
            <a:r>
              <a:rPr lang="fr-FR" sz="3200" dirty="0"/>
              <a:t>: la norme c’est le baptême des adultes, </a:t>
            </a:r>
          </a:p>
          <a:p>
            <a:pPr marL="0" indent="0">
              <a:buNone/>
            </a:pPr>
            <a:r>
              <a:rPr lang="fr-FR" sz="3200" dirty="0"/>
              <a:t>		et non pas celui des nouveau-nés ! </a:t>
            </a:r>
          </a:p>
        </p:txBody>
      </p:sp>
    </p:spTree>
    <p:extLst>
      <p:ext uri="{BB962C8B-B14F-4D97-AF65-F5344CB8AC3E}">
        <p14:creationId xmlns:p14="http://schemas.microsoft.com/office/powerpoint/2010/main" val="62341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61A4E2-BD45-4429-8C06-FC57A3A15673}"/>
              </a:ext>
            </a:extLst>
          </p:cNvPr>
          <p:cNvSpPr>
            <a:spLocks noGrp="1"/>
          </p:cNvSpPr>
          <p:nvPr>
            <p:ph type="title"/>
          </p:nvPr>
        </p:nvSpPr>
        <p:spPr>
          <a:xfrm>
            <a:off x="263951" y="365125"/>
            <a:ext cx="11089849" cy="1325563"/>
          </a:xfrm>
        </p:spPr>
        <p:txBody>
          <a:bodyPr>
            <a:normAutofit/>
          </a:bodyPr>
          <a:lstStyle/>
          <a:p>
            <a:r>
              <a:rPr lang="fr-FR" sz="5400" b="1" dirty="0">
                <a:solidFill>
                  <a:srgbClr val="C00000"/>
                </a:solidFill>
                <a:effectLst>
                  <a:outerShdw blurRad="50800" dist="38100" dir="18900000" algn="bl" rotWithShape="0">
                    <a:prstClr val="black">
                      <a:alpha val="40000"/>
                    </a:prstClr>
                  </a:outerShdw>
                </a:effectLst>
              </a:rPr>
              <a:t>La sagesse</a:t>
            </a:r>
            <a:endParaRPr lang="fr-FR" sz="2200" b="1" dirty="0">
              <a:solidFill>
                <a:schemeClr val="bg1">
                  <a:lumMod val="75000"/>
                </a:schemeClr>
              </a:solidFill>
              <a:effectLst>
                <a:outerShdw blurRad="50800" dist="38100" dir="18900000" algn="bl" rotWithShape="0">
                  <a:prstClr val="black">
                    <a:alpha val="40000"/>
                  </a:prstClr>
                </a:outerShdw>
              </a:effectLst>
            </a:endParaRPr>
          </a:p>
        </p:txBody>
      </p:sp>
      <p:sp>
        <p:nvSpPr>
          <p:cNvPr id="3" name="Espace réservé du contenu 2">
            <a:extLst>
              <a:ext uri="{FF2B5EF4-FFF2-40B4-BE49-F238E27FC236}">
                <a16:creationId xmlns:a16="http://schemas.microsoft.com/office/drawing/2014/main" id="{858665C6-57F2-4DF5-B67C-11F2273FAE0F}"/>
              </a:ext>
            </a:extLst>
          </p:cNvPr>
          <p:cNvSpPr>
            <a:spLocks noGrp="1"/>
          </p:cNvSpPr>
          <p:nvPr>
            <p:ph idx="1"/>
          </p:nvPr>
        </p:nvSpPr>
        <p:spPr/>
        <p:txBody>
          <a:bodyPr/>
          <a:lstStyle/>
          <a:p>
            <a:pPr marL="0" indent="0">
              <a:buNone/>
            </a:pPr>
            <a:r>
              <a:rPr lang="fr-FR" dirty="0"/>
              <a:t>« </a:t>
            </a:r>
            <a:r>
              <a:rPr lang="fr-FR" i="1" dirty="0">
                <a:solidFill>
                  <a:srgbClr val="C00000"/>
                </a:solidFill>
              </a:rPr>
              <a:t>Donne à ton serviteur un cœur attentif pour qu’il sache gouverner ton peuple et discerner le bien et le mal</a:t>
            </a:r>
            <a:r>
              <a:rPr lang="fr-FR" dirty="0"/>
              <a:t> » (1 Rois 3, 9, prière de Salomon)</a:t>
            </a:r>
          </a:p>
          <a:p>
            <a:r>
              <a:rPr lang="fr-FR" dirty="0"/>
              <a:t>« </a:t>
            </a:r>
            <a:r>
              <a:rPr lang="fr-FR" i="1" dirty="0"/>
              <a:t>La grâce de pouvoir voir toute chose avec les yeux de Dieu</a:t>
            </a:r>
            <a:r>
              <a:rPr lang="fr-FR" dirty="0"/>
              <a:t> »</a:t>
            </a:r>
          </a:p>
          <a:p>
            <a:r>
              <a:rPr lang="fr-FR" dirty="0"/>
              <a:t>« </a:t>
            </a:r>
            <a:r>
              <a:rPr lang="fr-FR" i="1" dirty="0"/>
              <a:t>Cela découle de l’intimité avec Dieu </a:t>
            </a:r>
            <a:r>
              <a:rPr lang="fr-FR" dirty="0"/>
              <a:t>»</a:t>
            </a:r>
          </a:p>
          <a:p>
            <a:r>
              <a:rPr lang="fr-FR" dirty="0"/>
              <a:t>« </a:t>
            </a:r>
            <a:r>
              <a:rPr lang="fr-FR" i="1" dirty="0"/>
              <a:t>Il sait comment Dieu agit, il sait quand quelque chose vient de Dieu ou quand ça ne vient pas de Dieu</a:t>
            </a:r>
            <a:r>
              <a:rPr lang="fr-FR" dirty="0"/>
              <a:t>»</a:t>
            </a:r>
          </a:p>
        </p:txBody>
      </p:sp>
      <p:sp>
        <p:nvSpPr>
          <p:cNvPr id="6" name="ZoneTexte 5">
            <a:extLst>
              <a:ext uri="{FF2B5EF4-FFF2-40B4-BE49-F238E27FC236}">
                <a16:creationId xmlns:a16="http://schemas.microsoft.com/office/drawing/2014/main" id="{929C5D41-4546-4F56-9741-B4BDA2A007FD}"/>
              </a:ext>
            </a:extLst>
          </p:cNvPr>
          <p:cNvSpPr txBox="1"/>
          <p:nvPr/>
        </p:nvSpPr>
        <p:spPr>
          <a:xfrm rot="20820029">
            <a:off x="4397605" y="433633"/>
            <a:ext cx="1668544" cy="369332"/>
          </a:xfrm>
          <a:prstGeom prst="rect">
            <a:avLst/>
          </a:prstGeom>
          <a:noFill/>
        </p:spPr>
        <p:txBody>
          <a:bodyPr wrap="square" rtlCol="0">
            <a:spAutoFit/>
          </a:bodyPr>
          <a:lstStyle/>
          <a:p>
            <a:r>
              <a:rPr lang="fr-FR" b="1" dirty="0">
                <a:solidFill>
                  <a:schemeClr val="bg1">
                    <a:lumMod val="75000"/>
                  </a:schemeClr>
                </a:solidFill>
              </a:rPr>
              <a:t>l’intelligence</a:t>
            </a:r>
            <a:endParaRPr lang="fr-FR" dirty="0"/>
          </a:p>
        </p:txBody>
      </p:sp>
      <p:sp>
        <p:nvSpPr>
          <p:cNvPr id="7" name="ZoneTexte 6">
            <a:extLst>
              <a:ext uri="{FF2B5EF4-FFF2-40B4-BE49-F238E27FC236}">
                <a16:creationId xmlns:a16="http://schemas.microsoft.com/office/drawing/2014/main" id="{55131513-18EA-41D7-9FA0-57C0A7D2BDAF}"/>
              </a:ext>
            </a:extLst>
          </p:cNvPr>
          <p:cNvSpPr txBox="1"/>
          <p:nvPr/>
        </p:nvSpPr>
        <p:spPr>
          <a:xfrm>
            <a:off x="6716282" y="373087"/>
            <a:ext cx="2130458" cy="369332"/>
          </a:xfrm>
          <a:prstGeom prst="rect">
            <a:avLst/>
          </a:prstGeom>
          <a:noFill/>
        </p:spPr>
        <p:txBody>
          <a:bodyPr wrap="square" rtlCol="0">
            <a:spAutoFit/>
          </a:bodyPr>
          <a:lstStyle/>
          <a:p>
            <a:r>
              <a:rPr lang="fr-FR" b="1" dirty="0">
                <a:solidFill>
                  <a:schemeClr val="bg1">
                    <a:lumMod val="75000"/>
                  </a:schemeClr>
                </a:solidFill>
              </a:rPr>
              <a:t>la science</a:t>
            </a:r>
            <a:endParaRPr lang="fr-FR" dirty="0"/>
          </a:p>
        </p:txBody>
      </p:sp>
      <p:sp>
        <p:nvSpPr>
          <p:cNvPr id="8" name="ZoneTexte 7">
            <a:extLst>
              <a:ext uri="{FF2B5EF4-FFF2-40B4-BE49-F238E27FC236}">
                <a16:creationId xmlns:a16="http://schemas.microsoft.com/office/drawing/2014/main" id="{C3317403-335D-47A3-ACB4-27D222D2F7A8}"/>
              </a:ext>
            </a:extLst>
          </p:cNvPr>
          <p:cNvSpPr txBox="1"/>
          <p:nvPr/>
        </p:nvSpPr>
        <p:spPr>
          <a:xfrm rot="904721">
            <a:off x="9963906" y="461706"/>
            <a:ext cx="1828800" cy="369332"/>
          </a:xfrm>
          <a:prstGeom prst="rect">
            <a:avLst/>
          </a:prstGeom>
          <a:noFill/>
        </p:spPr>
        <p:txBody>
          <a:bodyPr wrap="square" rtlCol="0">
            <a:spAutoFit/>
          </a:bodyPr>
          <a:lstStyle/>
          <a:p>
            <a:r>
              <a:rPr lang="fr-FR" b="1" dirty="0">
                <a:solidFill>
                  <a:schemeClr val="bg1">
                    <a:lumMod val="75000"/>
                  </a:schemeClr>
                </a:solidFill>
              </a:rPr>
              <a:t>le conseil</a:t>
            </a:r>
            <a:endParaRPr lang="fr-FR" dirty="0"/>
          </a:p>
        </p:txBody>
      </p:sp>
      <p:sp>
        <p:nvSpPr>
          <p:cNvPr id="10" name="ZoneTexte 9">
            <a:extLst>
              <a:ext uri="{FF2B5EF4-FFF2-40B4-BE49-F238E27FC236}">
                <a16:creationId xmlns:a16="http://schemas.microsoft.com/office/drawing/2014/main" id="{28C81FE5-2C18-4EF6-82B0-E15D5C5C9FE0}"/>
              </a:ext>
            </a:extLst>
          </p:cNvPr>
          <p:cNvSpPr txBox="1"/>
          <p:nvPr/>
        </p:nvSpPr>
        <p:spPr>
          <a:xfrm rot="20977965">
            <a:off x="8990642" y="702238"/>
            <a:ext cx="1527142" cy="369332"/>
          </a:xfrm>
          <a:prstGeom prst="rect">
            <a:avLst/>
          </a:prstGeom>
          <a:noFill/>
        </p:spPr>
        <p:txBody>
          <a:bodyPr wrap="square" rtlCol="0">
            <a:spAutoFit/>
          </a:bodyPr>
          <a:lstStyle/>
          <a:p>
            <a:r>
              <a:rPr lang="fr-FR" b="1" dirty="0">
                <a:solidFill>
                  <a:schemeClr val="bg1">
                    <a:lumMod val="75000"/>
                  </a:schemeClr>
                </a:solidFill>
              </a:rPr>
              <a:t>la piété</a:t>
            </a:r>
            <a:endParaRPr lang="fr-FR" dirty="0"/>
          </a:p>
        </p:txBody>
      </p:sp>
      <p:sp>
        <p:nvSpPr>
          <p:cNvPr id="11" name="ZoneTexte 10">
            <a:extLst>
              <a:ext uri="{FF2B5EF4-FFF2-40B4-BE49-F238E27FC236}">
                <a16:creationId xmlns:a16="http://schemas.microsoft.com/office/drawing/2014/main" id="{304D5EE6-2D8A-48AF-B815-9D5DB675B325}"/>
              </a:ext>
            </a:extLst>
          </p:cNvPr>
          <p:cNvSpPr txBox="1"/>
          <p:nvPr/>
        </p:nvSpPr>
        <p:spPr>
          <a:xfrm rot="309823">
            <a:off x="7089455" y="934832"/>
            <a:ext cx="1527142" cy="369332"/>
          </a:xfrm>
          <a:prstGeom prst="rect">
            <a:avLst/>
          </a:prstGeom>
          <a:noFill/>
        </p:spPr>
        <p:txBody>
          <a:bodyPr wrap="square" rtlCol="0">
            <a:spAutoFit/>
          </a:bodyPr>
          <a:lstStyle/>
          <a:p>
            <a:r>
              <a:rPr lang="fr-FR" b="1" dirty="0">
                <a:solidFill>
                  <a:schemeClr val="bg1">
                    <a:lumMod val="75000"/>
                  </a:schemeClr>
                </a:solidFill>
              </a:rPr>
              <a:t>la crainte</a:t>
            </a:r>
            <a:endParaRPr lang="fr-FR" dirty="0"/>
          </a:p>
        </p:txBody>
      </p:sp>
      <p:sp>
        <p:nvSpPr>
          <p:cNvPr id="12" name="ZoneTexte 11">
            <a:extLst>
              <a:ext uri="{FF2B5EF4-FFF2-40B4-BE49-F238E27FC236}">
                <a16:creationId xmlns:a16="http://schemas.microsoft.com/office/drawing/2014/main" id="{596A651D-72E4-4B4E-B83F-07F0CA6E8715}"/>
              </a:ext>
            </a:extLst>
          </p:cNvPr>
          <p:cNvSpPr txBox="1"/>
          <p:nvPr/>
        </p:nvSpPr>
        <p:spPr>
          <a:xfrm>
            <a:off x="5413342" y="934833"/>
            <a:ext cx="1527142" cy="369332"/>
          </a:xfrm>
          <a:prstGeom prst="rect">
            <a:avLst/>
          </a:prstGeom>
          <a:noFill/>
        </p:spPr>
        <p:txBody>
          <a:bodyPr wrap="square" rtlCol="0">
            <a:spAutoFit/>
          </a:bodyPr>
          <a:lstStyle/>
          <a:p>
            <a:r>
              <a:rPr lang="fr-FR" b="1" dirty="0">
                <a:solidFill>
                  <a:schemeClr val="bg1">
                    <a:lumMod val="75000"/>
                  </a:schemeClr>
                </a:solidFill>
              </a:rPr>
              <a:t>la force</a:t>
            </a:r>
            <a:endParaRPr lang="fr-FR" dirty="0"/>
          </a:p>
        </p:txBody>
      </p:sp>
    </p:spTree>
    <p:extLst>
      <p:ext uri="{BB962C8B-B14F-4D97-AF65-F5344CB8AC3E}">
        <p14:creationId xmlns:p14="http://schemas.microsoft.com/office/powerpoint/2010/main" val="514245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E1F2F-FBFE-4016-ACB0-523FFB091EE8}"/>
              </a:ext>
            </a:extLst>
          </p:cNvPr>
          <p:cNvSpPr>
            <a:spLocks noGrp="1"/>
          </p:cNvSpPr>
          <p:nvPr>
            <p:ph type="title"/>
          </p:nvPr>
        </p:nvSpPr>
        <p:spPr/>
        <p:txBody>
          <a:bodyPr>
            <a:normAutofit/>
          </a:bodyPr>
          <a:lstStyle/>
          <a:p>
            <a:r>
              <a:rPr lang="fr-FR" sz="5400" b="1" dirty="0">
                <a:solidFill>
                  <a:srgbClr val="C00000"/>
                </a:solidFill>
                <a:effectLst>
                  <a:outerShdw blurRad="50800" dist="38100" dir="18900000" algn="bl" rotWithShape="0">
                    <a:prstClr val="black">
                      <a:alpha val="40000"/>
                    </a:prstClr>
                  </a:outerShdw>
                </a:effectLst>
              </a:rPr>
              <a:t>L’intelligence</a:t>
            </a:r>
            <a:r>
              <a:rPr lang="fr-FR" sz="5400" b="1" dirty="0"/>
              <a:t> </a:t>
            </a:r>
          </a:p>
        </p:txBody>
      </p:sp>
      <p:sp>
        <p:nvSpPr>
          <p:cNvPr id="3" name="Espace réservé du contenu 2">
            <a:extLst>
              <a:ext uri="{FF2B5EF4-FFF2-40B4-BE49-F238E27FC236}">
                <a16:creationId xmlns:a16="http://schemas.microsoft.com/office/drawing/2014/main" id="{2DB7B2F1-C75C-40A4-B8D6-275510D9A301}"/>
              </a:ext>
            </a:extLst>
          </p:cNvPr>
          <p:cNvSpPr>
            <a:spLocks noGrp="1"/>
          </p:cNvSpPr>
          <p:nvPr>
            <p:ph idx="1"/>
          </p:nvPr>
        </p:nvSpPr>
        <p:spPr/>
        <p:txBody>
          <a:bodyPr/>
          <a:lstStyle/>
          <a:p>
            <a:pPr marL="0" indent="0">
              <a:buNone/>
            </a:pPr>
            <a:r>
              <a:rPr lang="fr-FR" dirty="0"/>
              <a:t>« </a:t>
            </a:r>
            <a:r>
              <a:rPr lang="fr-FR" i="1" dirty="0">
                <a:solidFill>
                  <a:srgbClr val="C00000"/>
                </a:solidFill>
              </a:rPr>
              <a:t>Quand il viendra, lui, l’Esprit de vérité, il vous conduira dans la vérité tout entière </a:t>
            </a:r>
            <a:r>
              <a:rPr lang="fr-FR" dirty="0"/>
              <a:t>» (Jean 16, 13)</a:t>
            </a:r>
          </a:p>
          <a:p>
            <a:r>
              <a:rPr lang="fr-FR" dirty="0"/>
              <a:t>« </a:t>
            </a:r>
            <a:r>
              <a:rPr lang="fr-FR" i="1" dirty="0"/>
              <a:t>La capacité d’aller au-delà de l’aspect extérieur de la réalité et de scruter les profondeurs de la pensée de Dieu et de son dessein de salut</a:t>
            </a:r>
            <a:r>
              <a:rPr lang="fr-FR" dirty="0"/>
              <a:t> »</a:t>
            </a:r>
          </a:p>
          <a:p>
            <a:r>
              <a:rPr lang="fr-FR" dirty="0"/>
              <a:t>« </a:t>
            </a:r>
            <a:r>
              <a:rPr lang="fr-FR" i="1" dirty="0"/>
              <a:t>Il nous fait grandir jour après jour dans la compréhension de ce que le Seigneur a dit et accompli </a:t>
            </a:r>
            <a:r>
              <a:rPr lang="fr-FR" dirty="0"/>
              <a:t>»</a:t>
            </a:r>
          </a:p>
          <a:p>
            <a:r>
              <a:rPr lang="fr-FR" dirty="0"/>
              <a:t>« </a:t>
            </a:r>
            <a:r>
              <a:rPr lang="fr-FR" i="1" dirty="0"/>
              <a:t>surtout pour que nous comprenions la parole de Dieu dans l’Evangile </a:t>
            </a:r>
            <a:r>
              <a:rPr lang="fr-FR" dirty="0"/>
              <a:t>» </a:t>
            </a:r>
          </a:p>
        </p:txBody>
      </p:sp>
      <p:sp>
        <p:nvSpPr>
          <p:cNvPr id="4" name="ZoneTexte 3">
            <a:extLst>
              <a:ext uri="{FF2B5EF4-FFF2-40B4-BE49-F238E27FC236}">
                <a16:creationId xmlns:a16="http://schemas.microsoft.com/office/drawing/2014/main" id="{2383C7C1-9510-4C27-94E2-3589BA08C67B}"/>
              </a:ext>
            </a:extLst>
          </p:cNvPr>
          <p:cNvSpPr txBox="1"/>
          <p:nvPr/>
        </p:nvSpPr>
        <p:spPr>
          <a:xfrm rot="20820029">
            <a:off x="4892130" y="383176"/>
            <a:ext cx="1668544" cy="369332"/>
          </a:xfrm>
          <a:prstGeom prst="rect">
            <a:avLst/>
          </a:prstGeom>
          <a:noFill/>
        </p:spPr>
        <p:txBody>
          <a:bodyPr wrap="square" rtlCol="0">
            <a:spAutoFit/>
          </a:bodyPr>
          <a:lstStyle/>
          <a:p>
            <a:r>
              <a:rPr lang="fr-FR" b="1" dirty="0">
                <a:solidFill>
                  <a:schemeClr val="bg1">
                    <a:lumMod val="75000"/>
                  </a:schemeClr>
                </a:solidFill>
              </a:rPr>
              <a:t>la sagesse</a:t>
            </a:r>
            <a:endParaRPr lang="fr-FR" dirty="0"/>
          </a:p>
        </p:txBody>
      </p:sp>
      <p:sp>
        <p:nvSpPr>
          <p:cNvPr id="5" name="ZoneTexte 4">
            <a:extLst>
              <a:ext uri="{FF2B5EF4-FFF2-40B4-BE49-F238E27FC236}">
                <a16:creationId xmlns:a16="http://schemas.microsoft.com/office/drawing/2014/main" id="{0C6866A6-8D57-42AD-965C-7AC0A8AD932E}"/>
              </a:ext>
            </a:extLst>
          </p:cNvPr>
          <p:cNvSpPr txBox="1"/>
          <p:nvPr/>
        </p:nvSpPr>
        <p:spPr>
          <a:xfrm>
            <a:off x="6716282" y="373087"/>
            <a:ext cx="2130458" cy="369332"/>
          </a:xfrm>
          <a:prstGeom prst="rect">
            <a:avLst/>
          </a:prstGeom>
          <a:noFill/>
        </p:spPr>
        <p:txBody>
          <a:bodyPr wrap="square" rtlCol="0">
            <a:spAutoFit/>
          </a:bodyPr>
          <a:lstStyle/>
          <a:p>
            <a:r>
              <a:rPr lang="fr-FR" b="1" dirty="0">
                <a:solidFill>
                  <a:schemeClr val="bg1">
                    <a:lumMod val="75000"/>
                  </a:schemeClr>
                </a:solidFill>
              </a:rPr>
              <a:t>la science</a:t>
            </a:r>
            <a:endParaRPr lang="fr-FR" dirty="0"/>
          </a:p>
        </p:txBody>
      </p:sp>
      <p:sp>
        <p:nvSpPr>
          <p:cNvPr id="6" name="ZoneTexte 5">
            <a:extLst>
              <a:ext uri="{FF2B5EF4-FFF2-40B4-BE49-F238E27FC236}">
                <a16:creationId xmlns:a16="http://schemas.microsoft.com/office/drawing/2014/main" id="{77194BFA-B9D3-409D-9998-51E9CA9623BD}"/>
              </a:ext>
            </a:extLst>
          </p:cNvPr>
          <p:cNvSpPr txBox="1"/>
          <p:nvPr/>
        </p:nvSpPr>
        <p:spPr>
          <a:xfrm rot="904721">
            <a:off x="9963906" y="461706"/>
            <a:ext cx="1828800" cy="369332"/>
          </a:xfrm>
          <a:prstGeom prst="rect">
            <a:avLst/>
          </a:prstGeom>
          <a:noFill/>
        </p:spPr>
        <p:txBody>
          <a:bodyPr wrap="square" rtlCol="0">
            <a:spAutoFit/>
          </a:bodyPr>
          <a:lstStyle/>
          <a:p>
            <a:r>
              <a:rPr lang="fr-FR" b="1" dirty="0">
                <a:solidFill>
                  <a:schemeClr val="bg1">
                    <a:lumMod val="75000"/>
                  </a:schemeClr>
                </a:solidFill>
              </a:rPr>
              <a:t>le conseil</a:t>
            </a:r>
            <a:endParaRPr lang="fr-FR" dirty="0"/>
          </a:p>
        </p:txBody>
      </p:sp>
      <p:sp>
        <p:nvSpPr>
          <p:cNvPr id="7" name="ZoneTexte 6">
            <a:extLst>
              <a:ext uri="{FF2B5EF4-FFF2-40B4-BE49-F238E27FC236}">
                <a16:creationId xmlns:a16="http://schemas.microsoft.com/office/drawing/2014/main" id="{6CC83094-0A63-4237-8A01-ACC48CE40F32}"/>
              </a:ext>
            </a:extLst>
          </p:cNvPr>
          <p:cNvSpPr txBox="1"/>
          <p:nvPr/>
        </p:nvSpPr>
        <p:spPr>
          <a:xfrm rot="20977965">
            <a:off x="8990642" y="702238"/>
            <a:ext cx="1527142" cy="369332"/>
          </a:xfrm>
          <a:prstGeom prst="rect">
            <a:avLst/>
          </a:prstGeom>
          <a:noFill/>
        </p:spPr>
        <p:txBody>
          <a:bodyPr wrap="square" rtlCol="0">
            <a:spAutoFit/>
          </a:bodyPr>
          <a:lstStyle/>
          <a:p>
            <a:r>
              <a:rPr lang="fr-FR" b="1" dirty="0">
                <a:solidFill>
                  <a:schemeClr val="bg1">
                    <a:lumMod val="75000"/>
                  </a:schemeClr>
                </a:solidFill>
              </a:rPr>
              <a:t>la piété</a:t>
            </a:r>
            <a:endParaRPr lang="fr-FR" dirty="0"/>
          </a:p>
        </p:txBody>
      </p:sp>
      <p:sp>
        <p:nvSpPr>
          <p:cNvPr id="8" name="ZoneTexte 7">
            <a:extLst>
              <a:ext uri="{FF2B5EF4-FFF2-40B4-BE49-F238E27FC236}">
                <a16:creationId xmlns:a16="http://schemas.microsoft.com/office/drawing/2014/main" id="{E7F8998C-3829-47E7-A27D-40A79F670D90}"/>
              </a:ext>
            </a:extLst>
          </p:cNvPr>
          <p:cNvSpPr txBox="1"/>
          <p:nvPr/>
        </p:nvSpPr>
        <p:spPr>
          <a:xfrm rot="309823">
            <a:off x="7089455" y="934832"/>
            <a:ext cx="1527142" cy="369332"/>
          </a:xfrm>
          <a:prstGeom prst="rect">
            <a:avLst/>
          </a:prstGeom>
          <a:noFill/>
        </p:spPr>
        <p:txBody>
          <a:bodyPr wrap="square" rtlCol="0">
            <a:spAutoFit/>
          </a:bodyPr>
          <a:lstStyle/>
          <a:p>
            <a:r>
              <a:rPr lang="fr-FR" b="1" dirty="0">
                <a:solidFill>
                  <a:schemeClr val="bg1">
                    <a:lumMod val="75000"/>
                  </a:schemeClr>
                </a:solidFill>
              </a:rPr>
              <a:t>la crainte</a:t>
            </a:r>
            <a:endParaRPr lang="fr-FR" dirty="0"/>
          </a:p>
        </p:txBody>
      </p:sp>
      <p:sp>
        <p:nvSpPr>
          <p:cNvPr id="9" name="ZoneTexte 8">
            <a:extLst>
              <a:ext uri="{FF2B5EF4-FFF2-40B4-BE49-F238E27FC236}">
                <a16:creationId xmlns:a16="http://schemas.microsoft.com/office/drawing/2014/main" id="{3D8B0BE0-724A-4549-BC4A-9220CC42FBD5}"/>
              </a:ext>
            </a:extLst>
          </p:cNvPr>
          <p:cNvSpPr txBox="1"/>
          <p:nvPr/>
        </p:nvSpPr>
        <p:spPr>
          <a:xfrm>
            <a:off x="5413342" y="934833"/>
            <a:ext cx="1527142" cy="369332"/>
          </a:xfrm>
          <a:prstGeom prst="rect">
            <a:avLst/>
          </a:prstGeom>
          <a:noFill/>
        </p:spPr>
        <p:txBody>
          <a:bodyPr wrap="square" rtlCol="0">
            <a:spAutoFit/>
          </a:bodyPr>
          <a:lstStyle/>
          <a:p>
            <a:r>
              <a:rPr lang="fr-FR" b="1" dirty="0">
                <a:solidFill>
                  <a:schemeClr val="bg1">
                    <a:lumMod val="75000"/>
                  </a:schemeClr>
                </a:solidFill>
              </a:rPr>
              <a:t>la force</a:t>
            </a:r>
            <a:endParaRPr lang="fr-FR" dirty="0"/>
          </a:p>
        </p:txBody>
      </p:sp>
    </p:spTree>
    <p:extLst>
      <p:ext uri="{BB962C8B-B14F-4D97-AF65-F5344CB8AC3E}">
        <p14:creationId xmlns:p14="http://schemas.microsoft.com/office/powerpoint/2010/main" val="2355776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F2F20D-7E5A-41C2-B82C-E3DDF81E13AC}"/>
              </a:ext>
            </a:extLst>
          </p:cNvPr>
          <p:cNvSpPr>
            <a:spLocks noGrp="1"/>
          </p:cNvSpPr>
          <p:nvPr>
            <p:ph type="title"/>
          </p:nvPr>
        </p:nvSpPr>
        <p:spPr/>
        <p:txBody>
          <a:bodyPr>
            <a:normAutofit/>
          </a:bodyPr>
          <a:lstStyle/>
          <a:p>
            <a:r>
              <a:rPr lang="fr-FR" sz="5400" b="1" dirty="0">
                <a:solidFill>
                  <a:srgbClr val="C00000"/>
                </a:solidFill>
                <a:effectLst>
                  <a:outerShdw blurRad="50800" dist="38100" dir="18900000" algn="bl" rotWithShape="0">
                    <a:prstClr val="black">
                      <a:alpha val="40000"/>
                    </a:prstClr>
                  </a:outerShdw>
                </a:effectLst>
              </a:rPr>
              <a:t>Le conseil</a:t>
            </a:r>
          </a:p>
        </p:txBody>
      </p:sp>
      <p:sp>
        <p:nvSpPr>
          <p:cNvPr id="3" name="Espace réservé du contenu 2">
            <a:extLst>
              <a:ext uri="{FF2B5EF4-FFF2-40B4-BE49-F238E27FC236}">
                <a16:creationId xmlns:a16="http://schemas.microsoft.com/office/drawing/2014/main" id="{CCDD7FCC-0F56-4AFF-9887-FDE51DA1377B}"/>
              </a:ext>
            </a:extLst>
          </p:cNvPr>
          <p:cNvSpPr>
            <a:spLocks noGrp="1"/>
          </p:cNvSpPr>
          <p:nvPr>
            <p:ph idx="1"/>
          </p:nvPr>
        </p:nvSpPr>
        <p:spPr/>
        <p:txBody>
          <a:bodyPr>
            <a:normAutofit fontScale="92500"/>
          </a:bodyPr>
          <a:lstStyle/>
          <a:p>
            <a:pPr marL="0" indent="0">
              <a:buNone/>
            </a:pPr>
            <a:r>
              <a:rPr lang="fr-FR" dirty="0"/>
              <a:t>« </a:t>
            </a:r>
            <a:r>
              <a:rPr lang="fr-FR" i="1" dirty="0">
                <a:solidFill>
                  <a:srgbClr val="C00000"/>
                </a:solidFill>
              </a:rPr>
              <a:t>Ne vous inquiétez pas de savoir ce que vous direz ni comment vous le direz : ce que vous aurez à dire vous sera donné à cette heure-là. Car ce n’est pas vous qui parlerez, c’est l’Esprit de votre Père qui parlera en vous </a:t>
            </a:r>
            <a:r>
              <a:rPr lang="fr-FR" dirty="0"/>
              <a:t>» </a:t>
            </a:r>
            <a:r>
              <a:rPr lang="fr-FR" sz="2200" dirty="0"/>
              <a:t>(Mt 10, 19-20)</a:t>
            </a:r>
          </a:p>
          <a:p>
            <a:r>
              <a:rPr lang="fr-FR" dirty="0"/>
              <a:t>« </a:t>
            </a:r>
            <a:r>
              <a:rPr lang="fr-FR" i="1" dirty="0"/>
              <a:t>A travers le don du conseil, c’est Dieu lui-même, par son Esprit, qui éclaire notre cœur en nous faisant comprendre la manière juste de parler et de nous comporter et la voie à suivre </a:t>
            </a:r>
            <a:r>
              <a:rPr lang="fr-FR" dirty="0"/>
              <a:t>»</a:t>
            </a:r>
          </a:p>
          <a:p>
            <a:r>
              <a:rPr lang="fr-FR" dirty="0"/>
              <a:t>« </a:t>
            </a:r>
            <a:r>
              <a:rPr lang="fr-FR" i="1" dirty="0"/>
              <a:t>Dans l’intimité avec Dieu et dans l’écoute de sa Parole, nous mettons petit à petit de côté notre logique personnelle, le plus souvent dictée par nos fermetures, nos préjugés et nos ambitions, et nous apprenons au contraire à demander au Seigneur : quel est ton désir ? Quelle est ta volonté ? Qu’est-ce qui te plaît ?</a:t>
            </a:r>
            <a:r>
              <a:rPr lang="fr-FR" dirty="0"/>
              <a:t>»</a:t>
            </a:r>
          </a:p>
          <a:p>
            <a:endParaRPr lang="fr-FR" dirty="0"/>
          </a:p>
        </p:txBody>
      </p:sp>
      <p:sp>
        <p:nvSpPr>
          <p:cNvPr id="5" name="ZoneTexte 4">
            <a:extLst>
              <a:ext uri="{FF2B5EF4-FFF2-40B4-BE49-F238E27FC236}">
                <a16:creationId xmlns:a16="http://schemas.microsoft.com/office/drawing/2014/main" id="{E08D16DD-2449-4B06-845E-0EE40D9961F2}"/>
              </a:ext>
            </a:extLst>
          </p:cNvPr>
          <p:cNvSpPr txBox="1"/>
          <p:nvPr/>
        </p:nvSpPr>
        <p:spPr>
          <a:xfrm rot="20820029">
            <a:off x="8100510" y="611362"/>
            <a:ext cx="1668544" cy="369332"/>
          </a:xfrm>
          <a:prstGeom prst="rect">
            <a:avLst/>
          </a:prstGeom>
          <a:noFill/>
        </p:spPr>
        <p:txBody>
          <a:bodyPr wrap="square" rtlCol="0">
            <a:spAutoFit/>
          </a:bodyPr>
          <a:lstStyle/>
          <a:p>
            <a:r>
              <a:rPr lang="fr-FR" b="1" dirty="0">
                <a:solidFill>
                  <a:schemeClr val="bg1">
                    <a:lumMod val="85000"/>
                  </a:schemeClr>
                </a:solidFill>
              </a:rPr>
              <a:t>l’intelligence</a:t>
            </a:r>
            <a:endParaRPr lang="fr-FR" dirty="0">
              <a:solidFill>
                <a:schemeClr val="bg1">
                  <a:lumMod val="85000"/>
                </a:schemeClr>
              </a:solidFill>
            </a:endParaRPr>
          </a:p>
        </p:txBody>
      </p:sp>
      <p:sp>
        <p:nvSpPr>
          <p:cNvPr id="6" name="ZoneTexte 5">
            <a:extLst>
              <a:ext uri="{FF2B5EF4-FFF2-40B4-BE49-F238E27FC236}">
                <a16:creationId xmlns:a16="http://schemas.microsoft.com/office/drawing/2014/main" id="{7C99C2FE-8A2E-41C3-BEAE-54166DFF0F25}"/>
              </a:ext>
            </a:extLst>
          </p:cNvPr>
          <p:cNvSpPr txBox="1"/>
          <p:nvPr/>
        </p:nvSpPr>
        <p:spPr>
          <a:xfrm>
            <a:off x="6716282" y="373087"/>
            <a:ext cx="2130458" cy="369332"/>
          </a:xfrm>
          <a:prstGeom prst="rect">
            <a:avLst/>
          </a:prstGeom>
          <a:noFill/>
        </p:spPr>
        <p:txBody>
          <a:bodyPr wrap="square" rtlCol="0">
            <a:spAutoFit/>
          </a:bodyPr>
          <a:lstStyle/>
          <a:p>
            <a:r>
              <a:rPr lang="fr-FR" b="1" dirty="0">
                <a:solidFill>
                  <a:schemeClr val="bg1">
                    <a:lumMod val="85000"/>
                  </a:schemeClr>
                </a:solidFill>
              </a:rPr>
              <a:t>la science</a:t>
            </a:r>
            <a:endParaRPr lang="fr-FR" dirty="0">
              <a:solidFill>
                <a:schemeClr val="bg1">
                  <a:lumMod val="85000"/>
                </a:schemeClr>
              </a:solidFill>
            </a:endParaRPr>
          </a:p>
        </p:txBody>
      </p:sp>
      <p:sp>
        <p:nvSpPr>
          <p:cNvPr id="7" name="ZoneTexte 6">
            <a:extLst>
              <a:ext uri="{FF2B5EF4-FFF2-40B4-BE49-F238E27FC236}">
                <a16:creationId xmlns:a16="http://schemas.microsoft.com/office/drawing/2014/main" id="{AD969082-24C5-486F-8C08-10FA04491DEC}"/>
              </a:ext>
            </a:extLst>
          </p:cNvPr>
          <p:cNvSpPr txBox="1"/>
          <p:nvPr/>
        </p:nvSpPr>
        <p:spPr>
          <a:xfrm rot="904721">
            <a:off x="9963906" y="461706"/>
            <a:ext cx="1828800" cy="369332"/>
          </a:xfrm>
          <a:prstGeom prst="rect">
            <a:avLst/>
          </a:prstGeom>
          <a:noFill/>
        </p:spPr>
        <p:txBody>
          <a:bodyPr wrap="square" rtlCol="0">
            <a:spAutoFit/>
          </a:bodyPr>
          <a:lstStyle/>
          <a:p>
            <a:r>
              <a:rPr lang="fr-FR" b="1" dirty="0">
                <a:solidFill>
                  <a:schemeClr val="bg1">
                    <a:lumMod val="85000"/>
                  </a:schemeClr>
                </a:solidFill>
              </a:rPr>
              <a:t>la sagesse</a:t>
            </a:r>
            <a:endParaRPr lang="fr-FR" dirty="0">
              <a:solidFill>
                <a:schemeClr val="bg1">
                  <a:lumMod val="85000"/>
                </a:schemeClr>
              </a:solidFill>
            </a:endParaRPr>
          </a:p>
        </p:txBody>
      </p:sp>
      <p:sp>
        <p:nvSpPr>
          <p:cNvPr id="8" name="ZoneTexte 7">
            <a:extLst>
              <a:ext uri="{FF2B5EF4-FFF2-40B4-BE49-F238E27FC236}">
                <a16:creationId xmlns:a16="http://schemas.microsoft.com/office/drawing/2014/main" id="{DA4DE4BA-A5D5-4F78-BC51-1D9BAE43DCDA}"/>
              </a:ext>
            </a:extLst>
          </p:cNvPr>
          <p:cNvSpPr txBox="1"/>
          <p:nvPr/>
        </p:nvSpPr>
        <p:spPr>
          <a:xfrm rot="20977965">
            <a:off x="9517369" y="843240"/>
            <a:ext cx="1527142" cy="369332"/>
          </a:xfrm>
          <a:prstGeom prst="rect">
            <a:avLst/>
          </a:prstGeom>
          <a:noFill/>
        </p:spPr>
        <p:txBody>
          <a:bodyPr wrap="square" rtlCol="0">
            <a:spAutoFit/>
          </a:bodyPr>
          <a:lstStyle/>
          <a:p>
            <a:r>
              <a:rPr lang="fr-FR" b="1" dirty="0">
                <a:solidFill>
                  <a:schemeClr val="bg1">
                    <a:lumMod val="85000"/>
                  </a:schemeClr>
                </a:solidFill>
              </a:rPr>
              <a:t>la piété</a:t>
            </a:r>
            <a:endParaRPr lang="fr-FR" dirty="0">
              <a:solidFill>
                <a:schemeClr val="bg1">
                  <a:lumMod val="85000"/>
                </a:schemeClr>
              </a:solidFill>
            </a:endParaRPr>
          </a:p>
        </p:txBody>
      </p:sp>
      <p:sp>
        <p:nvSpPr>
          <p:cNvPr id="9" name="ZoneTexte 8">
            <a:extLst>
              <a:ext uri="{FF2B5EF4-FFF2-40B4-BE49-F238E27FC236}">
                <a16:creationId xmlns:a16="http://schemas.microsoft.com/office/drawing/2014/main" id="{62CE712F-BC93-4DA0-9107-0B23BC6B8365}"/>
              </a:ext>
            </a:extLst>
          </p:cNvPr>
          <p:cNvSpPr txBox="1"/>
          <p:nvPr/>
        </p:nvSpPr>
        <p:spPr>
          <a:xfrm rot="309823">
            <a:off x="5631659" y="945329"/>
            <a:ext cx="1527142" cy="369332"/>
          </a:xfrm>
          <a:prstGeom prst="rect">
            <a:avLst/>
          </a:prstGeom>
          <a:noFill/>
        </p:spPr>
        <p:txBody>
          <a:bodyPr wrap="square" rtlCol="0">
            <a:spAutoFit/>
          </a:bodyPr>
          <a:lstStyle/>
          <a:p>
            <a:r>
              <a:rPr lang="fr-FR" b="1" dirty="0">
                <a:solidFill>
                  <a:schemeClr val="bg1">
                    <a:lumMod val="85000"/>
                  </a:schemeClr>
                </a:solidFill>
              </a:rPr>
              <a:t>la crainte</a:t>
            </a:r>
            <a:endParaRPr lang="fr-FR" dirty="0">
              <a:solidFill>
                <a:schemeClr val="bg1">
                  <a:lumMod val="85000"/>
                </a:schemeClr>
              </a:solidFill>
            </a:endParaRPr>
          </a:p>
        </p:txBody>
      </p:sp>
      <p:sp>
        <p:nvSpPr>
          <p:cNvPr id="10" name="ZoneTexte 9">
            <a:extLst>
              <a:ext uri="{FF2B5EF4-FFF2-40B4-BE49-F238E27FC236}">
                <a16:creationId xmlns:a16="http://schemas.microsoft.com/office/drawing/2014/main" id="{CBC49BD7-A416-4BEB-9C18-D1B6BFCE4224}"/>
              </a:ext>
            </a:extLst>
          </p:cNvPr>
          <p:cNvSpPr txBox="1"/>
          <p:nvPr/>
        </p:nvSpPr>
        <p:spPr>
          <a:xfrm>
            <a:off x="4477247" y="383176"/>
            <a:ext cx="1527142" cy="369332"/>
          </a:xfrm>
          <a:prstGeom prst="rect">
            <a:avLst/>
          </a:prstGeom>
          <a:noFill/>
        </p:spPr>
        <p:txBody>
          <a:bodyPr wrap="square" rtlCol="0">
            <a:spAutoFit/>
          </a:bodyPr>
          <a:lstStyle/>
          <a:p>
            <a:r>
              <a:rPr lang="fr-FR" b="1" dirty="0">
                <a:solidFill>
                  <a:schemeClr val="bg1">
                    <a:lumMod val="85000"/>
                  </a:schemeClr>
                </a:solidFill>
              </a:rPr>
              <a:t>la force</a:t>
            </a:r>
            <a:endParaRPr lang="fr-FR" dirty="0">
              <a:solidFill>
                <a:schemeClr val="bg1">
                  <a:lumMod val="85000"/>
                </a:schemeClr>
              </a:solidFill>
            </a:endParaRPr>
          </a:p>
        </p:txBody>
      </p:sp>
    </p:spTree>
    <p:extLst>
      <p:ext uri="{BB962C8B-B14F-4D97-AF65-F5344CB8AC3E}">
        <p14:creationId xmlns:p14="http://schemas.microsoft.com/office/powerpoint/2010/main" val="3915503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6FE60E-A950-4B7C-B0A9-F326FEF37867}"/>
              </a:ext>
            </a:extLst>
          </p:cNvPr>
          <p:cNvSpPr>
            <a:spLocks noGrp="1"/>
          </p:cNvSpPr>
          <p:nvPr>
            <p:ph type="title"/>
          </p:nvPr>
        </p:nvSpPr>
        <p:spPr/>
        <p:txBody>
          <a:bodyPr>
            <a:normAutofit/>
          </a:bodyPr>
          <a:lstStyle/>
          <a:p>
            <a:r>
              <a:rPr lang="fr-FR" sz="5400" b="1" dirty="0">
                <a:solidFill>
                  <a:srgbClr val="B71234"/>
                </a:solidFill>
                <a:effectLst>
                  <a:outerShdw blurRad="50800" dist="38100" dir="18900000" algn="bl" rotWithShape="0">
                    <a:prstClr val="black">
                      <a:alpha val="40000"/>
                    </a:prstClr>
                  </a:outerShdw>
                </a:effectLst>
              </a:rPr>
              <a:t>La force </a:t>
            </a:r>
          </a:p>
        </p:txBody>
      </p:sp>
      <p:sp>
        <p:nvSpPr>
          <p:cNvPr id="3" name="Espace réservé du contenu 2">
            <a:extLst>
              <a:ext uri="{FF2B5EF4-FFF2-40B4-BE49-F238E27FC236}">
                <a16:creationId xmlns:a16="http://schemas.microsoft.com/office/drawing/2014/main" id="{788610E4-9DF5-4345-AFB3-30B920AC3D4D}"/>
              </a:ext>
            </a:extLst>
          </p:cNvPr>
          <p:cNvSpPr>
            <a:spLocks noGrp="1"/>
          </p:cNvSpPr>
          <p:nvPr>
            <p:ph idx="1"/>
          </p:nvPr>
        </p:nvSpPr>
        <p:spPr/>
        <p:txBody>
          <a:bodyPr/>
          <a:lstStyle/>
          <a:p>
            <a:pPr marL="0" indent="0">
              <a:buNone/>
            </a:pPr>
            <a:r>
              <a:rPr lang="fr-FR" dirty="0"/>
              <a:t>« </a:t>
            </a:r>
            <a:r>
              <a:rPr lang="fr-FR" i="1" dirty="0">
                <a:solidFill>
                  <a:srgbClr val="C00000"/>
                </a:solidFill>
              </a:rPr>
              <a:t>Je peux tout en celui qui me donne la force </a:t>
            </a:r>
            <a:r>
              <a:rPr lang="fr-FR" dirty="0"/>
              <a:t>» (Ph 4, 13)</a:t>
            </a:r>
          </a:p>
          <a:p>
            <a:r>
              <a:rPr lang="fr-FR" dirty="0"/>
              <a:t>« </a:t>
            </a:r>
            <a:r>
              <a:rPr lang="fr-FR" i="1" dirty="0"/>
              <a:t>Le Seigneur donne toujours la force, il ne nous en prive pas.             Le Seigneur ne nous éprouve pas plus que nous pouvons le supporter. Il est toujours avec nous </a:t>
            </a:r>
            <a:r>
              <a:rPr lang="fr-FR" dirty="0"/>
              <a:t>»</a:t>
            </a:r>
          </a:p>
          <a:p>
            <a:r>
              <a:rPr lang="fr-FR" dirty="0"/>
              <a:t>Dangers : paresse et découragement</a:t>
            </a:r>
          </a:p>
          <a:p>
            <a:r>
              <a:rPr lang="fr-FR" dirty="0"/>
              <a:t>Les martyrs</a:t>
            </a:r>
          </a:p>
          <a:p>
            <a:r>
              <a:rPr lang="fr-FR" dirty="0"/>
              <a:t>Mais aussi « </a:t>
            </a:r>
            <a:r>
              <a:rPr lang="fr-FR" i="1" dirty="0"/>
              <a:t>des saints du quotidien, des saints cachés parmi nous</a:t>
            </a:r>
            <a:r>
              <a:rPr lang="fr-FR" dirty="0"/>
              <a:t> » pour accomplir leur devoir quotidien.</a:t>
            </a:r>
          </a:p>
          <a:p>
            <a:endParaRPr lang="fr-FR" dirty="0"/>
          </a:p>
        </p:txBody>
      </p:sp>
      <p:sp>
        <p:nvSpPr>
          <p:cNvPr id="4" name="ZoneTexte 3">
            <a:extLst>
              <a:ext uri="{FF2B5EF4-FFF2-40B4-BE49-F238E27FC236}">
                <a16:creationId xmlns:a16="http://schemas.microsoft.com/office/drawing/2014/main" id="{494AF1CD-D401-46E9-9AFD-6BAF10447C61}"/>
              </a:ext>
            </a:extLst>
          </p:cNvPr>
          <p:cNvSpPr txBox="1"/>
          <p:nvPr/>
        </p:nvSpPr>
        <p:spPr>
          <a:xfrm rot="20820029">
            <a:off x="4281796" y="435152"/>
            <a:ext cx="1668544" cy="369332"/>
          </a:xfrm>
          <a:prstGeom prst="rect">
            <a:avLst/>
          </a:prstGeom>
          <a:noFill/>
        </p:spPr>
        <p:txBody>
          <a:bodyPr wrap="square" rtlCol="0">
            <a:spAutoFit/>
          </a:bodyPr>
          <a:lstStyle/>
          <a:p>
            <a:r>
              <a:rPr lang="fr-FR" b="1" dirty="0">
                <a:solidFill>
                  <a:schemeClr val="bg1">
                    <a:lumMod val="75000"/>
                  </a:schemeClr>
                </a:solidFill>
              </a:rPr>
              <a:t>l’intelligence</a:t>
            </a:r>
            <a:endParaRPr lang="fr-FR" dirty="0"/>
          </a:p>
        </p:txBody>
      </p:sp>
      <p:sp>
        <p:nvSpPr>
          <p:cNvPr id="5" name="ZoneTexte 4">
            <a:extLst>
              <a:ext uri="{FF2B5EF4-FFF2-40B4-BE49-F238E27FC236}">
                <a16:creationId xmlns:a16="http://schemas.microsoft.com/office/drawing/2014/main" id="{DD27370E-CCA8-46B8-A016-25E4C3BD1F26}"/>
              </a:ext>
            </a:extLst>
          </p:cNvPr>
          <p:cNvSpPr txBox="1"/>
          <p:nvPr/>
        </p:nvSpPr>
        <p:spPr>
          <a:xfrm rot="21395000">
            <a:off x="6669539" y="350642"/>
            <a:ext cx="2130458" cy="369332"/>
          </a:xfrm>
          <a:prstGeom prst="rect">
            <a:avLst/>
          </a:prstGeom>
          <a:noFill/>
        </p:spPr>
        <p:txBody>
          <a:bodyPr wrap="square" rtlCol="0">
            <a:spAutoFit/>
          </a:bodyPr>
          <a:lstStyle/>
          <a:p>
            <a:r>
              <a:rPr lang="fr-FR" b="1" dirty="0">
                <a:solidFill>
                  <a:schemeClr val="bg1">
                    <a:lumMod val="75000"/>
                  </a:schemeClr>
                </a:solidFill>
              </a:rPr>
              <a:t>la science</a:t>
            </a:r>
            <a:endParaRPr lang="fr-FR" dirty="0"/>
          </a:p>
        </p:txBody>
      </p:sp>
      <p:sp>
        <p:nvSpPr>
          <p:cNvPr id="6" name="ZoneTexte 5">
            <a:extLst>
              <a:ext uri="{FF2B5EF4-FFF2-40B4-BE49-F238E27FC236}">
                <a16:creationId xmlns:a16="http://schemas.microsoft.com/office/drawing/2014/main" id="{9FD6C897-9FA5-4746-9094-AE4BC594A452}"/>
              </a:ext>
            </a:extLst>
          </p:cNvPr>
          <p:cNvSpPr txBox="1"/>
          <p:nvPr/>
        </p:nvSpPr>
        <p:spPr>
          <a:xfrm rot="904721">
            <a:off x="9963906" y="461706"/>
            <a:ext cx="1828800" cy="369332"/>
          </a:xfrm>
          <a:prstGeom prst="rect">
            <a:avLst/>
          </a:prstGeom>
          <a:noFill/>
        </p:spPr>
        <p:txBody>
          <a:bodyPr wrap="square" rtlCol="0">
            <a:spAutoFit/>
          </a:bodyPr>
          <a:lstStyle/>
          <a:p>
            <a:r>
              <a:rPr lang="fr-FR" b="1" dirty="0">
                <a:solidFill>
                  <a:schemeClr val="bg1">
                    <a:lumMod val="75000"/>
                  </a:schemeClr>
                </a:solidFill>
              </a:rPr>
              <a:t>le conseil</a:t>
            </a:r>
            <a:endParaRPr lang="fr-FR" dirty="0"/>
          </a:p>
        </p:txBody>
      </p:sp>
      <p:sp>
        <p:nvSpPr>
          <p:cNvPr id="7" name="ZoneTexte 6">
            <a:extLst>
              <a:ext uri="{FF2B5EF4-FFF2-40B4-BE49-F238E27FC236}">
                <a16:creationId xmlns:a16="http://schemas.microsoft.com/office/drawing/2014/main" id="{81707006-51C3-4EB8-A48C-FE4D289940CF}"/>
              </a:ext>
            </a:extLst>
          </p:cNvPr>
          <p:cNvSpPr txBox="1"/>
          <p:nvPr/>
        </p:nvSpPr>
        <p:spPr>
          <a:xfrm rot="20977965">
            <a:off x="8990642" y="702238"/>
            <a:ext cx="1527142" cy="369332"/>
          </a:xfrm>
          <a:prstGeom prst="rect">
            <a:avLst/>
          </a:prstGeom>
          <a:noFill/>
        </p:spPr>
        <p:txBody>
          <a:bodyPr wrap="square" rtlCol="0">
            <a:spAutoFit/>
          </a:bodyPr>
          <a:lstStyle/>
          <a:p>
            <a:r>
              <a:rPr lang="fr-FR" b="1" dirty="0">
                <a:solidFill>
                  <a:schemeClr val="bg1">
                    <a:lumMod val="75000"/>
                  </a:schemeClr>
                </a:solidFill>
              </a:rPr>
              <a:t>la piété</a:t>
            </a:r>
            <a:endParaRPr lang="fr-FR" dirty="0"/>
          </a:p>
        </p:txBody>
      </p:sp>
      <p:sp>
        <p:nvSpPr>
          <p:cNvPr id="8" name="ZoneTexte 7">
            <a:extLst>
              <a:ext uri="{FF2B5EF4-FFF2-40B4-BE49-F238E27FC236}">
                <a16:creationId xmlns:a16="http://schemas.microsoft.com/office/drawing/2014/main" id="{716D35FB-CBCC-4BD4-9DEE-7C9B18CB2631}"/>
              </a:ext>
            </a:extLst>
          </p:cNvPr>
          <p:cNvSpPr txBox="1"/>
          <p:nvPr/>
        </p:nvSpPr>
        <p:spPr>
          <a:xfrm rot="309823">
            <a:off x="7089455" y="934832"/>
            <a:ext cx="1527142" cy="369332"/>
          </a:xfrm>
          <a:prstGeom prst="rect">
            <a:avLst/>
          </a:prstGeom>
          <a:noFill/>
        </p:spPr>
        <p:txBody>
          <a:bodyPr wrap="square" rtlCol="0">
            <a:spAutoFit/>
          </a:bodyPr>
          <a:lstStyle/>
          <a:p>
            <a:r>
              <a:rPr lang="fr-FR" b="1" dirty="0">
                <a:solidFill>
                  <a:schemeClr val="bg1">
                    <a:lumMod val="75000"/>
                  </a:schemeClr>
                </a:solidFill>
              </a:rPr>
              <a:t>la crainte</a:t>
            </a:r>
            <a:endParaRPr lang="fr-FR" dirty="0"/>
          </a:p>
        </p:txBody>
      </p:sp>
      <p:sp>
        <p:nvSpPr>
          <p:cNvPr id="9" name="ZoneTexte 8">
            <a:extLst>
              <a:ext uri="{FF2B5EF4-FFF2-40B4-BE49-F238E27FC236}">
                <a16:creationId xmlns:a16="http://schemas.microsoft.com/office/drawing/2014/main" id="{808B3938-17D8-4A9B-AA67-1DCFD9725757}"/>
              </a:ext>
            </a:extLst>
          </p:cNvPr>
          <p:cNvSpPr txBox="1"/>
          <p:nvPr/>
        </p:nvSpPr>
        <p:spPr>
          <a:xfrm>
            <a:off x="5413342" y="934833"/>
            <a:ext cx="1527142" cy="369332"/>
          </a:xfrm>
          <a:prstGeom prst="rect">
            <a:avLst/>
          </a:prstGeom>
          <a:noFill/>
        </p:spPr>
        <p:txBody>
          <a:bodyPr wrap="square" rtlCol="0">
            <a:spAutoFit/>
          </a:bodyPr>
          <a:lstStyle/>
          <a:p>
            <a:r>
              <a:rPr lang="fr-FR" b="1" dirty="0">
                <a:solidFill>
                  <a:schemeClr val="bg1">
                    <a:lumMod val="75000"/>
                  </a:schemeClr>
                </a:solidFill>
              </a:rPr>
              <a:t>la sagesse</a:t>
            </a:r>
            <a:endParaRPr lang="fr-FR" dirty="0"/>
          </a:p>
        </p:txBody>
      </p:sp>
    </p:spTree>
    <p:extLst>
      <p:ext uri="{BB962C8B-B14F-4D97-AF65-F5344CB8AC3E}">
        <p14:creationId xmlns:p14="http://schemas.microsoft.com/office/powerpoint/2010/main" val="2109119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CD3483-A935-4128-9984-4A3C6FEA7D15}"/>
              </a:ext>
            </a:extLst>
          </p:cNvPr>
          <p:cNvSpPr>
            <a:spLocks noGrp="1"/>
          </p:cNvSpPr>
          <p:nvPr>
            <p:ph type="title"/>
          </p:nvPr>
        </p:nvSpPr>
        <p:spPr/>
        <p:txBody>
          <a:bodyPr>
            <a:normAutofit/>
          </a:bodyPr>
          <a:lstStyle/>
          <a:p>
            <a:r>
              <a:rPr lang="fr-FR" sz="5400" b="1" dirty="0">
                <a:solidFill>
                  <a:srgbClr val="B71234"/>
                </a:solidFill>
                <a:effectLst>
                  <a:outerShdw blurRad="50800" dist="38100" dir="18900000" algn="bl" rotWithShape="0">
                    <a:prstClr val="black">
                      <a:alpha val="40000"/>
                    </a:prstClr>
                  </a:outerShdw>
                </a:effectLst>
              </a:rPr>
              <a:t>La science </a:t>
            </a:r>
          </a:p>
        </p:txBody>
      </p:sp>
      <p:sp>
        <p:nvSpPr>
          <p:cNvPr id="3" name="Espace réservé du contenu 2">
            <a:extLst>
              <a:ext uri="{FF2B5EF4-FFF2-40B4-BE49-F238E27FC236}">
                <a16:creationId xmlns:a16="http://schemas.microsoft.com/office/drawing/2014/main" id="{EF620D1D-469E-4E9A-9F86-4B6455D506BD}"/>
              </a:ext>
            </a:extLst>
          </p:cNvPr>
          <p:cNvSpPr>
            <a:spLocks noGrp="1"/>
          </p:cNvSpPr>
          <p:nvPr>
            <p:ph idx="1"/>
          </p:nvPr>
        </p:nvSpPr>
        <p:spPr/>
        <p:txBody>
          <a:bodyPr>
            <a:normAutofit/>
          </a:bodyPr>
          <a:lstStyle/>
          <a:p>
            <a:pPr marL="0" indent="0">
              <a:buNone/>
            </a:pPr>
            <a:r>
              <a:rPr lang="fr-FR" dirty="0"/>
              <a:t>« </a:t>
            </a:r>
            <a:r>
              <a:rPr lang="fr-FR" i="1" dirty="0">
                <a:solidFill>
                  <a:srgbClr val="C00000"/>
                </a:solidFill>
              </a:rPr>
              <a:t>Et Dieu vit que cela était bon </a:t>
            </a:r>
            <a:r>
              <a:rPr lang="fr-FR" dirty="0"/>
              <a:t>» (Genèse 1, 10)</a:t>
            </a:r>
          </a:p>
          <a:p>
            <a:r>
              <a:rPr lang="fr-FR" dirty="0"/>
              <a:t>« </a:t>
            </a:r>
            <a:r>
              <a:rPr lang="fr-FR" i="1" dirty="0"/>
              <a:t>Un don particulier, qui nous porte à saisir, à travers la création, la grandeur et l’amour de Dieu et sa relation profonde avec toutes les créatures </a:t>
            </a:r>
            <a:r>
              <a:rPr lang="fr-FR" dirty="0"/>
              <a:t>»</a:t>
            </a:r>
          </a:p>
          <a:p>
            <a:r>
              <a:rPr lang="fr-FR" dirty="0"/>
              <a:t>« </a:t>
            </a:r>
            <a:r>
              <a:rPr lang="fr-FR" i="1" dirty="0"/>
              <a:t>Tout cela suscite en nous un grand étonnement et un sentiment profond de gratitude </a:t>
            </a:r>
            <a:r>
              <a:rPr lang="fr-FR" dirty="0"/>
              <a:t>»</a:t>
            </a:r>
          </a:p>
          <a:p>
            <a:r>
              <a:rPr lang="fr-FR" dirty="0"/>
              <a:t>« </a:t>
            </a:r>
            <a:r>
              <a:rPr lang="fr-FR" i="1" dirty="0"/>
              <a:t>Devant tout cela, l’Esprit nous pousse à louer le Seigneur…</a:t>
            </a:r>
            <a:r>
              <a:rPr lang="fr-FR" dirty="0"/>
              <a:t> »</a:t>
            </a:r>
          </a:p>
          <a:p>
            <a:r>
              <a:rPr lang="fr-FR" dirty="0"/>
              <a:t>Risque de se considérer propriétaire de la création et tentation de s’arrêter aux créatures.</a:t>
            </a:r>
          </a:p>
          <a:p>
            <a:endParaRPr lang="fr-FR" dirty="0"/>
          </a:p>
        </p:txBody>
      </p:sp>
      <p:sp>
        <p:nvSpPr>
          <p:cNvPr id="4" name="ZoneTexte 3">
            <a:extLst>
              <a:ext uri="{FF2B5EF4-FFF2-40B4-BE49-F238E27FC236}">
                <a16:creationId xmlns:a16="http://schemas.microsoft.com/office/drawing/2014/main" id="{E22B0F1B-E2CC-4643-ACB6-64379D10316A}"/>
              </a:ext>
            </a:extLst>
          </p:cNvPr>
          <p:cNvSpPr txBox="1"/>
          <p:nvPr/>
        </p:nvSpPr>
        <p:spPr>
          <a:xfrm rot="21395000">
            <a:off x="6669539" y="350642"/>
            <a:ext cx="2130458" cy="369332"/>
          </a:xfrm>
          <a:prstGeom prst="rect">
            <a:avLst/>
          </a:prstGeom>
          <a:noFill/>
        </p:spPr>
        <p:txBody>
          <a:bodyPr wrap="square" rtlCol="0">
            <a:spAutoFit/>
          </a:bodyPr>
          <a:lstStyle/>
          <a:p>
            <a:r>
              <a:rPr lang="fr-FR" b="1" dirty="0">
                <a:solidFill>
                  <a:schemeClr val="bg1">
                    <a:lumMod val="75000"/>
                  </a:schemeClr>
                </a:solidFill>
              </a:rPr>
              <a:t>la force</a:t>
            </a:r>
            <a:endParaRPr lang="fr-FR" dirty="0"/>
          </a:p>
        </p:txBody>
      </p:sp>
      <p:sp>
        <p:nvSpPr>
          <p:cNvPr id="5" name="ZoneTexte 4">
            <a:extLst>
              <a:ext uri="{FF2B5EF4-FFF2-40B4-BE49-F238E27FC236}">
                <a16:creationId xmlns:a16="http://schemas.microsoft.com/office/drawing/2014/main" id="{7A9E7677-E60D-4E48-8217-F9CCB38A3D0B}"/>
              </a:ext>
            </a:extLst>
          </p:cNvPr>
          <p:cNvSpPr txBox="1"/>
          <p:nvPr/>
        </p:nvSpPr>
        <p:spPr>
          <a:xfrm rot="904721">
            <a:off x="9963906" y="461706"/>
            <a:ext cx="1828800" cy="369332"/>
          </a:xfrm>
          <a:prstGeom prst="rect">
            <a:avLst/>
          </a:prstGeom>
          <a:noFill/>
        </p:spPr>
        <p:txBody>
          <a:bodyPr wrap="square" rtlCol="0">
            <a:spAutoFit/>
          </a:bodyPr>
          <a:lstStyle/>
          <a:p>
            <a:r>
              <a:rPr lang="fr-FR" b="1" dirty="0">
                <a:solidFill>
                  <a:schemeClr val="bg1">
                    <a:lumMod val="75000"/>
                  </a:schemeClr>
                </a:solidFill>
              </a:rPr>
              <a:t>le conseil</a:t>
            </a:r>
            <a:endParaRPr lang="fr-FR" dirty="0"/>
          </a:p>
        </p:txBody>
      </p:sp>
      <p:sp>
        <p:nvSpPr>
          <p:cNvPr id="6" name="ZoneTexte 5">
            <a:extLst>
              <a:ext uri="{FF2B5EF4-FFF2-40B4-BE49-F238E27FC236}">
                <a16:creationId xmlns:a16="http://schemas.microsoft.com/office/drawing/2014/main" id="{27DBD80C-DCA3-4C40-92A5-B6F33C1C2FED}"/>
              </a:ext>
            </a:extLst>
          </p:cNvPr>
          <p:cNvSpPr txBox="1"/>
          <p:nvPr/>
        </p:nvSpPr>
        <p:spPr>
          <a:xfrm rot="20977965">
            <a:off x="8990642" y="702238"/>
            <a:ext cx="1527142" cy="369332"/>
          </a:xfrm>
          <a:prstGeom prst="rect">
            <a:avLst/>
          </a:prstGeom>
          <a:noFill/>
        </p:spPr>
        <p:txBody>
          <a:bodyPr wrap="square" rtlCol="0">
            <a:spAutoFit/>
          </a:bodyPr>
          <a:lstStyle/>
          <a:p>
            <a:r>
              <a:rPr lang="fr-FR" b="1" dirty="0">
                <a:solidFill>
                  <a:schemeClr val="bg1">
                    <a:lumMod val="75000"/>
                  </a:schemeClr>
                </a:solidFill>
              </a:rPr>
              <a:t>la piété</a:t>
            </a:r>
            <a:endParaRPr lang="fr-FR" dirty="0"/>
          </a:p>
        </p:txBody>
      </p:sp>
      <p:sp>
        <p:nvSpPr>
          <p:cNvPr id="7" name="ZoneTexte 6">
            <a:extLst>
              <a:ext uri="{FF2B5EF4-FFF2-40B4-BE49-F238E27FC236}">
                <a16:creationId xmlns:a16="http://schemas.microsoft.com/office/drawing/2014/main" id="{D5172301-3024-4EB5-914C-5FF13A38A18C}"/>
              </a:ext>
            </a:extLst>
          </p:cNvPr>
          <p:cNvSpPr txBox="1"/>
          <p:nvPr/>
        </p:nvSpPr>
        <p:spPr>
          <a:xfrm rot="309823">
            <a:off x="7089455" y="934832"/>
            <a:ext cx="1527142" cy="369332"/>
          </a:xfrm>
          <a:prstGeom prst="rect">
            <a:avLst/>
          </a:prstGeom>
          <a:noFill/>
        </p:spPr>
        <p:txBody>
          <a:bodyPr wrap="square" rtlCol="0">
            <a:spAutoFit/>
          </a:bodyPr>
          <a:lstStyle/>
          <a:p>
            <a:r>
              <a:rPr lang="fr-FR" b="1" dirty="0">
                <a:solidFill>
                  <a:schemeClr val="bg1">
                    <a:lumMod val="75000"/>
                  </a:schemeClr>
                </a:solidFill>
              </a:rPr>
              <a:t>la crainte</a:t>
            </a:r>
            <a:endParaRPr lang="fr-FR" dirty="0"/>
          </a:p>
        </p:txBody>
      </p:sp>
      <p:sp>
        <p:nvSpPr>
          <p:cNvPr id="8" name="ZoneTexte 7">
            <a:extLst>
              <a:ext uri="{FF2B5EF4-FFF2-40B4-BE49-F238E27FC236}">
                <a16:creationId xmlns:a16="http://schemas.microsoft.com/office/drawing/2014/main" id="{F2B61675-4031-42A5-A137-1907706C5895}"/>
              </a:ext>
            </a:extLst>
          </p:cNvPr>
          <p:cNvSpPr txBox="1"/>
          <p:nvPr/>
        </p:nvSpPr>
        <p:spPr>
          <a:xfrm>
            <a:off x="5413342" y="934833"/>
            <a:ext cx="1527142" cy="369332"/>
          </a:xfrm>
          <a:prstGeom prst="rect">
            <a:avLst/>
          </a:prstGeom>
          <a:noFill/>
        </p:spPr>
        <p:txBody>
          <a:bodyPr wrap="square" rtlCol="0">
            <a:spAutoFit/>
          </a:bodyPr>
          <a:lstStyle/>
          <a:p>
            <a:r>
              <a:rPr lang="fr-FR" b="1" dirty="0">
                <a:solidFill>
                  <a:schemeClr val="bg1">
                    <a:lumMod val="75000"/>
                  </a:schemeClr>
                </a:solidFill>
              </a:rPr>
              <a:t>la sagesse</a:t>
            </a:r>
            <a:endParaRPr lang="fr-FR" dirty="0"/>
          </a:p>
        </p:txBody>
      </p:sp>
      <p:sp>
        <p:nvSpPr>
          <p:cNvPr id="9" name="ZoneTexte 8">
            <a:extLst>
              <a:ext uri="{FF2B5EF4-FFF2-40B4-BE49-F238E27FC236}">
                <a16:creationId xmlns:a16="http://schemas.microsoft.com/office/drawing/2014/main" id="{8EFA10EA-160A-4A37-8C82-C5E694F02848}"/>
              </a:ext>
            </a:extLst>
          </p:cNvPr>
          <p:cNvSpPr txBox="1"/>
          <p:nvPr/>
        </p:nvSpPr>
        <p:spPr>
          <a:xfrm rot="20820029">
            <a:off x="4281796" y="435152"/>
            <a:ext cx="1668544" cy="369332"/>
          </a:xfrm>
          <a:prstGeom prst="rect">
            <a:avLst/>
          </a:prstGeom>
          <a:noFill/>
        </p:spPr>
        <p:txBody>
          <a:bodyPr wrap="square" rtlCol="0">
            <a:spAutoFit/>
          </a:bodyPr>
          <a:lstStyle/>
          <a:p>
            <a:r>
              <a:rPr lang="fr-FR" b="1" dirty="0">
                <a:solidFill>
                  <a:schemeClr val="bg1">
                    <a:lumMod val="75000"/>
                  </a:schemeClr>
                </a:solidFill>
              </a:rPr>
              <a:t>l’intelligence</a:t>
            </a:r>
            <a:endParaRPr lang="fr-FR" dirty="0"/>
          </a:p>
        </p:txBody>
      </p:sp>
    </p:spTree>
    <p:extLst>
      <p:ext uri="{BB962C8B-B14F-4D97-AF65-F5344CB8AC3E}">
        <p14:creationId xmlns:p14="http://schemas.microsoft.com/office/powerpoint/2010/main" val="1752115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04CF76-2BF9-4874-A3EC-97C8051626FA}"/>
              </a:ext>
            </a:extLst>
          </p:cNvPr>
          <p:cNvSpPr>
            <a:spLocks noGrp="1"/>
          </p:cNvSpPr>
          <p:nvPr>
            <p:ph type="title"/>
          </p:nvPr>
        </p:nvSpPr>
        <p:spPr/>
        <p:txBody>
          <a:bodyPr>
            <a:normAutofit/>
          </a:bodyPr>
          <a:lstStyle/>
          <a:p>
            <a:r>
              <a:rPr lang="fr-FR" sz="5400" b="1" dirty="0">
                <a:solidFill>
                  <a:srgbClr val="B71234"/>
                </a:solidFill>
                <a:effectLst>
                  <a:outerShdw blurRad="50800" dist="38100" dir="18900000" algn="bl" rotWithShape="0">
                    <a:prstClr val="black">
                      <a:alpha val="40000"/>
                    </a:prstClr>
                  </a:outerShdw>
                </a:effectLst>
              </a:rPr>
              <a:t>La piété</a:t>
            </a:r>
          </a:p>
        </p:txBody>
      </p:sp>
      <p:sp>
        <p:nvSpPr>
          <p:cNvPr id="3" name="Espace réservé du contenu 2">
            <a:extLst>
              <a:ext uri="{FF2B5EF4-FFF2-40B4-BE49-F238E27FC236}">
                <a16:creationId xmlns:a16="http://schemas.microsoft.com/office/drawing/2014/main" id="{A22B7EB8-B331-40B0-AAFD-7E86CEC6C979}"/>
              </a:ext>
            </a:extLst>
          </p:cNvPr>
          <p:cNvSpPr>
            <a:spLocks noGrp="1"/>
          </p:cNvSpPr>
          <p:nvPr>
            <p:ph idx="1"/>
          </p:nvPr>
        </p:nvSpPr>
        <p:spPr/>
        <p:txBody>
          <a:bodyPr/>
          <a:lstStyle/>
          <a:p>
            <a:pPr marL="0" indent="0">
              <a:buNone/>
            </a:pPr>
            <a:r>
              <a:rPr lang="fr-FR" dirty="0"/>
              <a:t>« </a:t>
            </a:r>
            <a:r>
              <a:rPr lang="fr-FR" i="1" dirty="0">
                <a:solidFill>
                  <a:srgbClr val="C00000"/>
                </a:solidFill>
              </a:rPr>
              <a:t>Tous ceux qui se laissent conduire par l’Esprit de Dieu, ceux-là sont fils de Dieu</a:t>
            </a:r>
            <a:r>
              <a:rPr lang="fr-FR" dirty="0"/>
              <a:t>» (Romains 8, 14)</a:t>
            </a:r>
          </a:p>
          <a:p>
            <a:r>
              <a:rPr lang="fr-FR" dirty="0"/>
              <a:t>« </a:t>
            </a:r>
            <a:r>
              <a:rPr lang="fr-FR" i="1" dirty="0"/>
              <a:t>C’est notre amitié avec Dieu, qui nous est donnée par Jésus, une amitié qui change notre vie et nous remplit d’enthousiasme, de joie. C’est pourquoi le don de piété suscite avant tout en nous la gratitude et la louange </a:t>
            </a:r>
            <a:r>
              <a:rPr lang="fr-FR" dirty="0"/>
              <a:t>»</a:t>
            </a:r>
          </a:p>
          <a:p>
            <a:r>
              <a:rPr lang="fr-FR" dirty="0"/>
              <a:t>« </a:t>
            </a:r>
            <a:r>
              <a:rPr lang="fr-FR" i="1" dirty="0"/>
              <a:t>Il y a un rapport très étroit entre le don de piété et la douceur </a:t>
            </a:r>
            <a:r>
              <a:rPr lang="fr-FR" dirty="0"/>
              <a:t>»</a:t>
            </a:r>
          </a:p>
          <a:p>
            <a:endParaRPr lang="fr-FR" dirty="0"/>
          </a:p>
        </p:txBody>
      </p:sp>
      <p:sp>
        <p:nvSpPr>
          <p:cNvPr id="4" name="ZoneTexte 3">
            <a:extLst>
              <a:ext uri="{FF2B5EF4-FFF2-40B4-BE49-F238E27FC236}">
                <a16:creationId xmlns:a16="http://schemas.microsoft.com/office/drawing/2014/main" id="{05EFC95A-DD84-41F2-B5D5-E2884B53EA65}"/>
              </a:ext>
            </a:extLst>
          </p:cNvPr>
          <p:cNvSpPr txBox="1"/>
          <p:nvPr/>
        </p:nvSpPr>
        <p:spPr>
          <a:xfrm rot="21395000">
            <a:off x="6669539" y="350642"/>
            <a:ext cx="2130458" cy="369332"/>
          </a:xfrm>
          <a:prstGeom prst="rect">
            <a:avLst/>
          </a:prstGeom>
          <a:noFill/>
        </p:spPr>
        <p:txBody>
          <a:bodyPr wrap="square" rtlCol="0">
            <a:spAutoFit/>
          </a:bodyPr>
          <a:lstStyle/>
          <a:p>
            <a:r>
              <a:rPr lang="fr-FR" b="1" dirty="0">
                <a:solidFill>
                  <a:schemeClr val="bg1">
                    <a:lumMod val="75000"/>
                  </a:schemeClr>
                </a:solidFill>
              </a:rPr>
              <a:t>la science</a:t>
            </a:r>
            <a:endParaRPr lang="fr-FR" dirty="0"/>
          </a:p>
        </p:txBody>
      </p:sp>
      <p:sp>
        <p:nvSpPr>
          <p:cNvPr id="5" name="ZoneTexte 4">
            <a:extLst>
              <a:ext uri="{FF2B5EF4-FFF2-40B4-BE49-F238E27FC236}">
                <a16:creationId xmlns:a16="http://schemas.microsoft.com/office/drawing/2014/main" id="{30094300-88A8-4ABE-8070-0C9AC7AD8EDC}"/>
              </a:ext>
            </a:extLst>
          </p:cNvPr>
          <p:cNvSpPr txBox="1"/>
          <p:nvPr/>
        </p:nvSpPr>
        <p:spPr>
          <a:xfrm rot="904721">
            <a:off x="9963906" y="461706"/>
            <a:ext cx="1828800" cy="369332"/>
          </a:xfrm>
          <a:prstGeom prst="rect">
            <a:avLst/>
          </a:prstGeom>
          <a:noFill/>
        </p:spPr>
        <p:txBody>
          <a:bodyPr wrap="square" rtlCol="0">
            <a:spAutoFit/>
          </a:bodyPr>
          <a:lstStyle/>
          <a:p>
            <a:r>
              <a:rPr lang="fr-FR" b="1" dirty="0">
                <a:solidFill>
                  <a:schemeClr val="bg1">
                    <a:lumMod val="75000"/>
                  </a:schemeClr>
                </a:solidFill>
              </a:rPr>
              <a:t>le conseil</a:t>
            </a:r>
            <a:endParaRPr lang="fr-FR" dirty="0"/>
          </a:p>
        </p:txBody>
      </p:sp>
      <p:sp>
        <p:nvSpPr>
          <p:cNvPr id="6" name="ZoneTexte 5">
            <a:extLst>
              <a:ext uri="{FF2B5EF4-FFF2-40B4-BE49-F238E27FC236}">
                <a16:creationId xmlns:a16="http://schemas.microsoft.com/office/drawing/2014/main" id="{59455D11-7AA2-41EF-93C3-56444A565C9F}"/>
              </a:ext>
            </a:extLst>
          </p:cNvPr>
          <p:cNvSpPr txBox="1"/>
          <p:nvPr/>
        </p:nvSpPr>
        <p:spPr>
          <a:xfrm rot="20977965">
            <a:off x="8990642" y="702238"/>
            <a:ext cx="1527142" cy="369332"/>
          </a:xfrm>
          <a:prstGeom prst="rect">
            <a:avLst/>
          </a:prstGeom>
          <a:noFill/>
        </p:spPr>
        <p:txBody>
          <a:bodyPr wrap="square" rtlCol="0">
            <a:spAutoFit/>
          </a:bodyPr>
          <a:lstStyle/>
          <a:p>
            <a:r>
              <a:rPr lang="fr-FR" b="1" dirty="0">
                <a:solidFill>
                  <a:schemeClr val="bg1">
                    <a:lumMod val="75000"/>
                  </a:schemeClr>
                </a:solidFill>
              </a:rPr>
              <a:t>la force</a:t>
            </a:r>
            <a:endParaRPr lang="fr-FR" dirty="0"/>
          </a:p>
        </p:txBody>
      </p:sp>
      <p:sp>
        <p:nvSpPr>
          <p:cNvPr id="7" name="ZoneTexte 6">
            <a:extLst>
              <a:ext uri="{FF2B5EF4-FFF2-40B4-BE49-F238E27FC236}">
                <a16:creationId xmlns:a16="http://schemas.microsoft.com/office/drawing/2014/main" id="{7065F0E8-62A5-4FD8-BFDF-C17742B76557}"/>
              </a:ext>
            </a:extLst>
          </p:cNvPr>
          <p:cNvSpPr txBox="1"/>
          <p:nvPr/>
        </p:nvSpPr>
        <p:spPr>
          <a:xfrm rot="309823">
            <a:off x="7089455" y="934832"/>
            <a:ext cx="1527142" cy="369332"/>
          </a:xfrm>
          <a:prstGeom prst="rect">
            <a:avLst/>
          </a:prstGeom>
          <a:noFill/>
        </p:spPr>
        <p:txBody>
          <a:bodyPr wrap="square" rtlCol="0">
            <a:spAutoFit/>
          </a:bodyPr>
          <a:lstStyle/>
          <a:p>
            <a:r>
              <a:rPr lang="fr-FR" b="1" dirty="0">
                <a:solidFill>
                  <a:schemeClr val="bg1">
                    <a:lumMod val="75000"/>
                  </a:schemeClr>
                </a:solidFill>
              </a:rPr>
              <a:t>la crainte</a:t>
            </a:r>
            <a:endParaRPr lang="fr-FR" dirty="0"/>
          </a:p>
        </p:txBody>
      </p:sp>
      <p:sp>
        <p:nvSpPr>
          <p:cNvPr id="8" name="ZoneTexte 7">
            <a:extLst>
              <a:ext uri="{FF2B5EF4-FFF2-40B4-BE49-F238E27FC236}">
                <a16:creationId xmlns:a16="http://schemas.microsoft.com/office/drawing/2014/main" id="{0B48FFEE-27A6-4573-8729-F9F033FEB864}"/>
              </a:ext>
            </a:extLst>
          </p:cNvPr>
          <p:cNvSpPr txBox="1"/>
          <p:nvPr/>
        </p:nvSpPr>
        <p:spPr>
          <a:xfrm>
            <a:off x="5413342" y="934833"/>
            <a:ext cx="1527142" cy="369332"/>
          </a:xfrm>
          <a:prstGeom prst="rect">
            <a:avLst/>
          </a:prstGeom>
          <a:noFill/>
        </p:spPr>
        <p:txBody>
          <a:bodyPr wrap="square" rtlCol="0">
            <a:spAutoFit/>
          </a:bodyPr>
          <a:lstStyle/>
          <a:p>
            <a:r>
              <a:rPr lang="fr-FR" b="1" dirty="0">
                <a:solidFill>
                  <a:schemeClr val="bg1">
                    <a:lumMod val="75000"/>
                  </a:schemeClr>
                </a:solidFill>
              </a:rPr>
              <a:t>la sagesse</a:t>
            </a:r>
            <a:endParaRPr lang="fr-FR" dirty="0"/>
          </a:p>
        </p:txBody>
      </p:sp>
      <p:sp>
        <p:nvSpPr>
          <p:cNvPr id="9" name="ZoneTexte 8">
            <a:extLst>
              <a:ext uri="{FF2B5EF4-FFF2-40B4-BE49-F238E27FC236}">
                <a16:creationId xmlns:a16="http://schemas.microsoft.com/office/drawing/2014/main" id="{43BDB1F4-7F47-480A-80A7-9A32182AD375}"/>
              </a:ext>
            </a:extLst>
          </p:cNvPr>
          <p:cNvSpPr txBox="1"/>
          <p:nvPr/>
        </p:nvSpPr>
        <p:spPr>
          <a:xfrm rot="20820029">
            <a:off x="4281796" y="435152"/>
            <a:ext cx="1668544" cy="369332"/>
          </a:xfrm>
          <a:prstGeom prst="rect">
            <a:avLst/>
          </a:prstGeom>
          <a:noFill/>
        </p:spPr>
        <p:txBody>
          <a:bodyPr wrap="square" rtlCol="0">
            <a:spAutoFit/>
          </a:bodyPr>
          <a:lstStyle/>
          <a:p>
            <a:r>
              <a:rPr lang="fr-FR" b="1" dirty="0">
                <a:solidFill>
                  <a:schemeClr val="bg1">
                    <a:lumMod val="75000"/>
                  </a:schemeClr>
                </a:solidFill>
              </a:rPr>
              <a:t>l’intelligence</a:t>
            </a:r>
            <a:endParaRPr lang="fr-FR" dirty="0"/>
          </a:p>
        </p:txBody>
      </p:sp>
    </p:spTree>
    <p:extLst>
      <p:ext uri="{BB962C8B-B14F-4D97-AF65-F5344CB8AC3E}">
        <p14:creationId xmlns:p14="http://schemas.microsoft.com/office/powerpoint/2010/main" val="940990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DBA223-0DCC-4313-94BD-100624D942E1}"/>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fr-FR" sz="5400" b="1" dirty="0">
                <a:solidFill>
                  <a:srgbClr val="B71234"/>
                </a:solidFill>
              </a:rPr>
              <a:t>La crainte</a:t>
            </a:r>
          </a:p>
        </p:txBody>
      </p:sp>
      <p:sp>
        <p:nvSpPr>
          <p:cNvPr id="3" name="Espace réservé du contenu 2">
            <a:extLst>
              <a:ext uri="{FF2B5EF4-FFF2-40B4-BE49-F238E27FC236}">
                <a16:creationId xmlns:a16="http://schemas.microsoft.com/office/drawing/2014/main" id="{91A93C6B-4AC4-4D02-B5EE-C8158D66F6C6}"/>
              </a:ext>
            </a:extLst>
          </p:cNvPr>
          <p:cNvSpPr>
            <a:spLocks noGrp="1"/>
          </p:cNvSpPr>
          <p:nvPr>
            <p:ph idx="1"/>
          </p:nvPr>
        </p:nvSpPr>
        <p:spPr/>
        <p:txBody>
          <a:bodyPr/>
          <a:lstStyle/>
          <a:p>
            <a:pPr marL="0" indent="0">
              <a:buNone/>
            </a:pPr>
            <a:r>
              <a:rPr lang="fr-FR" dirty="0"/>
              <a:t>« </a:t>
            </a:r>
            <a:r>
              <a:rPr lang="fr-FR" i="1" dirty="0">
                <a:solidFill>
                  <a:srgbClr val="C00000"/>
                </a:solidFill>
              </a:rPr>
              <a:t>Saints du Seigneur, adorez-le : rien ne manque à ceux qui le craignent.</a:t>
            </a:r>
            <a:r>
              <a:rPr lang="fr-FR" dirty="0"/>
              <a:t>» (Psaume 33, 10)</a:t>
            </a:r>
          </a:p>
          <a:p>
            <a:r>
              <a:rPr lang="fr-FR" dirty="0"/>
              <a:t>« </a:t>
            </a:r>
            <a:r>
              <a:rPr lang="fr-FR" i="1" dirty="0"/>
              <a:t>Le don de la crainte ne signifie pas avoir peur de Dieu </a:t>
            </a:r>
            <a:r>
              <a:rPr lang="fr-FR" i="1"/>
              <a:t>: nous </a:t>
            </a:r>
            <a:r>
              <a:rPr lang="fr-FR" i="1" dirty="0"/>
              <a:t>savons bien que Dieu est Père, et qu’il nous aime et veut notre salut, et qu’il pardonne toujours : c’est pourquoi il n’y a pas de raison d’avoir peur de lui !</a:t>
            </a:r>
            <a:r>
              <a:rPr lang="fr-FR" dirty="0"/>
              <a:t> »</a:t>
            </a:r>
            <a:endParaRPr lang="fr-FR" i="1" dirty="0"/>
          </a:p>
          <a:p>
            <a:r>
              <a:rPr lang="fr-FR" i="1" dirty="0"/>
              <a:t>« La crainte de Dieu est un don de l’Esprit qui nous rappelle combien nous sommes petits devant Dieu et devant son amour, et que notre bien se trouve dans l’abandon entre ses mains, avec humilité, respect et confiance </a:t>
            </a:r>
            <a:r>
              <a:rPr lang="fr-FR" dirty="0"/>
              <a:t>»</a:t>
            </a:r>
          </a:p>
          <a:p>
            <a:endParaRPr lang="fr-FR" dirty="0"/>
          </a:p>
        </p:txBody>
      </p:sp>
      <p:sp>
        <p:nvSpPr>
          <p:cNvPr id="4" name="ZoneTexte 3">
            <a:extLst>
              <a:ext uri="{FF2B5EF4-FFF2-40B4-BE49-F238E27FC236}">
                <a16:creationId xmlns:a16="http://schemas.microsoft.com/office/drawing/2014/main" id="{8889E74D-C1BE-4E34-852C-42044120897C}"/>
              </a:ext>
            </a:extLst>
          </p:cNvPr>
          <p:cNvSpPr txBox="1"/>
          <p:nvPr/>
        </p:nvSpPr>
        <p:spPr>
          <a:xfrm rot="21395000">
            <a:off x="6669539" y="350642"/>
            <a:ext cx="2130458" cy="369332"/>
          </a:xfrm>
          <a:prstGeom prst="rect">
            <a:avLst/>
          </a:prstGeom>
          <a:noFill/>
        </p:spPr>
        <p:txBody>
          <a:bodyPr wrap="square" rtlCol="0">
            <a:spAutoFit/>
          </a:bodyPr>
          <a:lstStyle/>
          <a:p>
            <a:r>
              <a:rPr lang="fr-FR" b="1" dirty="0">
                <a:solidFill>
                  <a:schemeClr val="bg1">
                    <a:lumMod val="75000"/>
                  </a:schemeClr>
                </a:solidFill>
              </a:rPr>
              <a:t>la science</a:t>
            </a:r>
            <a:endParaRPr lang="fr-FR" dirty="0"/>
          </a:p>
        </p:txBody>
      </p:sp>
      <p:sp>
        <p:nvSpPr>
          <p:cNvPr id="5" name="ZoneTexte 4">
            <a:extLst>
              <a:ext uri="{FF2B5EF4-FFF2-40B4-BE49-F238E27FC236}">
                <a16:creationId xmlns:a16="http://schemas.microsoft.com/office/drawing/2014/main" id="{4E5EB070-684D-4840-BE6D-CE63F98F1EEA}"/>
              </a:ext>
            </a:extLst>
          </p:cNvPr>
          <p:cNvSpPr txBox="1"/>
          <p:nvPr/>
        </p:nvSpPr>
        <p:spPr>
          <a:xfrm rot="20933094">
            <a:off x="5010211" y="870217"/>
            <a:ext cx="1828800" cy="369332"/>
          </a:xfrm>
          <a:prstGeom prst="rect">
            <a:avLst/>
          </a:prstGeom>
          <a:noFill/>
        </p:spPr>
        <p:txBody>
          <a:bodyPr wrap="square" rtlCol="0">
            <a:spAutoFit/>
          </a:bodyPr>
          <a:lstStyle/>
          <a:p>
            <a:r>
              <a:rPr lang="fr-FR" b="1" dirty="0">
                <a:solidFill>
                  <a:schemeClr val="bg1">
                    <a:lumMod val="75000"/>
                  </a:schemeClr>
                </a:solidFill>
              </a:rPr>
              <a:t>le conseil</a:t>
            </a:r>
            <a:endParaRPr lang="fr-FR" dirty="0"/>
          </a:p>
        </p:txBody>
      </p:sp>
      <p:sp>
        <p:nvSpPr>
          <p:cNvPr id="6" name="ZoneTexte 5">
            <a:extLst>
              <a:ext uri="{FF2B5EF4-FFF2-40B4-BE49-F238E27FC236}">
                <a16:creationId xmlns:a16="http://schemas.microsoft.com/office/drawing/2014/main" id="{51D92CF1-19CC-4737-AEE6-CF15A7A35EC0}"/>
              </a:ext>
            </a:extLst>
          </p:cNvPr>
          <p:cNvSpPr txBox="1"/>
          <p:nvPr/>
        </p:nvSpPr>
        <p:spPr>
          <a:xfrm rot="20977965">
            <a:off x="8990642" y="702238"/>
            <a:ext cx="1527142" cy="369332"/>
          </a:xfrm>
          <a:prstGeom prst="rect">
            <a:avLst/>
          </a:prstGeom>
          <a:noFill/>
        </p:spPr>
        <p:txBody>
          <a:bodyPr wrap="square" rtlCol="0">
            <a:spAutoFit/>
          </a:bodyPr>
          <a:lstStyle/>
          <a:p>
            <a:r>
              <a:rPr lang="fr-FR" b="1" dirty="0">
                <a:solidFill>
                  <a:schemeClr val="bg1">
                    <a:lumMod val="75000"/>
                  </a:schemeClr>
                </a:solidFill>
              </a:rPr>
              <a:t>la piété</a:t>
            </a:r>
            <a:endParaRPr lang="fr-FR" dirty="0"/>
          </a:p>
        </p:txBody>
      </p:sp>
      <p:sp>
        <p:nvSpPr>
          <p:cNvPr id="7" name="ZoneTexte 6">
            <a:extLst>
              <a:ext uri="{FF2B5EF4-FFF2-40B4-BE49-F238E27FC236}">
                <a16:creationId xmlns:a16="http://schemas.microsoft.com/office/drawing/2014/main" id="{8330C179-A189-4827-A055-0AE4278D617D}"/>
              </a:ext>
            </a:extLst>
          </p:cNvPr>
          <p:cNvSpPr txBox="1"/>
          <p:nvPr/>
        </p:nvSpPr>
        <p:spPr>
          <a:xfrm rot="309823">
            <a:off x="7089455" y="934832"/>
            <a:ext cx="1527142" cy="369332"/>
          </a:xfrm>
          <a:prstGeom prst="rect">
            <a:avLst/>
          </a:prstGeom>
          <a:noFill/>
        </p:spPr>
        <p:txBody>
          <a:bodyPr wrap="square" rtlCol="0">
            <a:spAutoFit/>
          </a:bodyPr>
          <a:lstStyle/>
          <a:p>
            <a:r>
              <a:rPr lang="fr-FR" b="1" dirty="0">
                <a:solidFill>
                  <a:schemeClr val="bg1">
                    <a:lumMod val="75000"/>
                  </a:schemeClr>
                </a:solidFill>
              </a:rPr>
              <a:t>la force</a:t>
            </a:r>
            <a:endParaRPr lang="fr-FR" dirty="0"/>
          </a:p>
        </p:txBody>
      </p:sp>
      <p:sp>
        <p:nvSpPr>
          <p:cNvPr id="8" name="ZoneTexte 7">
            <a:extLst>
              <a:ext uri="{FF2B5EF4-FFF2-40B4-BE49-F238E27FC236}">
                <a16:creationId xmlns:a16="http://schemas.microsoft.com/office/drawing/2014/main" id="{36F4AB4F-4F58-409C-A0ED-CE83F3B07554}"/>
              </a:ext>
            </a:extLst>
          </p:cNvPr>
          <p:cNvSpPr txBox="1"/>
          <p:nvPr/>
        </p:nvSpPr>
        <p:spPr>
          <a:xfrm rot="1982809">
            <a:off x="9958719" y="632620"/>
            <a:ext cx="1527142" cy="369332"/>
          </a:xfrm>
          <a:prstGeom prst="rect">
            <a:avLst/>
          </a:prstGeom>
          <a:noFill/>
        </p:spPr>
        <p:txBody>
          <a:bodyPr wrap="square" rtlCol="0">
            <a:spAutoFit/>
          </a:bodyPr>
          <a:lstStyle/>
          <a:p>
            <a:r>
              <a:rPr lang="fr-FR" b="1" dirty="0">
                <a:solidFill>
                  <a:schemeClr val="bg1">
                    <a:lumMod val="75000"/>
                  </a:schemeClr>
                </a:solidFill>
              </a:rPr>
              <a:t>la sagesse</a:t>
            </a:r>
            <a:endParaRPr lang="fr-FR" dirty="0"/>
          </a:p>
        </p:txBody>
      </p:sp>
      <p:sp>
        <p:nvSpPr>
          <p:cNvPr id="9" name="ZoneTexte 8">
            <a:extLst>
              <a:ext uri="{FF2B5EF4-FFF2-40B4-BE49-F238E27FC236}">
                <a16:creationId xmlns:a16="http://schemas.microsoft.com/office/drawing/2014/main" id="{AEB4A597-71B5-4232-8498-8DF7FEFAF191}"/>
              </a:ext>
            </a:extLst>
          </p:cNvPr>
          <p:cNvSpPr txBox="1"/>
          <p:nvPr/>
        </p:nvSpPr>
        <p:spPr>
          <a:xfrm rot="465588">
            <a:off x="4281796" y="435152"/>
            <a:ext cx="1668544" cy="369332"/>
          </a:xfrm>
          <a:prstGeom prst="rect">
            <a:avLst/>
          </a:prstGeom>
          <a:noFill/>
        </p:spPr>
        <p:txBody>
          <a:bodyPr wrap="square" rtlCol="0">
            <a:spAutoFit/>
          </a:bodyPr>
          <a:lstStyle/>
          <a:p>
            <a:r>
              <a:rPr lang="fr-FR" b="1" dirty="0">
                <a:solidFill>
                  <a:schemeClr val="bg1">
                    <a:lumMod val="75000"/>
                  </a:schemeClr>
                </a:solidFill>
              </a:rPr>
              <a:t>l’intelligence</a:t>
            </a:r>
            <a:endParaRPr lang="fr-FR" dirty="0"/>
          </a:p>
        </p:txBody>
      </p:sp>
    </p:spTree>
    <p:extLst>
      <p:ext uri="{BB962C8B-B14F-4D97-AF65-F5344CB8AC3E}">
        <p14:creationId xmlns:p14="http://schemas.microsoft.com/office/powerpoint/2010/main" val="2568329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6328C6-0543-46E6-A475-C012A0CF672E}"/>
              </a:ext>
            </a:extLst>
          </p:cNvPr>
          <p:cNvSpPr>
            <a:spLocks noGrp="1"/>
          </p:cNvSpPr>
          <p:nvPr>
            <p:ph type="title"/>
          </p:nvPr>
        </p:nvSpPr>
        <p:spPr/>
        <p:txBody>
          <a:bodyPr>
            <a:normAutofit/>
          </a:bodyPr>
          <a:lstStyle/>
          <a:p>
            <a:pPr algn="ctr"/>
            <a:r>
              <a:rPr lang="fr-FR" sz="5400" b="1" dirty="0">
                <a:solidFill>
                  <a:srgbClr val="C00000"/>
                </a:solidFill>
              </a:rPr>
              <a:t>5. Conclusion</a:t>
            </a:r>
          </a:p>
        </p:txBody>
      </p:sp>
      <p:sp>
        <p:nvSpPr>
          <p:cNvPr id="3" name="Espace réservé du contenu 2">
            <a:extLst>
              <a:ext uri="{FF2B5EF4-FFF2-40B4-BE49-F238E27FC236}">
                <a16:creationId xmlns:a16="http://schemas.microsoft.com/office/drawing/2014/main" id="{4C8C58BB-7CF8-4A18-AC1A-0FCB2A2E9E6B}"/>
              </a:ext>
            </a:extLst>
          </p:cNvPr>
          <p:cNvSpPr>
            <a:spLocks noGrp="1"/>
          </p:cNvSpPr>
          <p:nvPr>
            <p:ph idx="1"/>
          </p:nvPr>
        </p:nvSpPr>
        <p:spPr/>
        <p:txBody>
          <a:bodyPr>
            <a:normAutofit/>
          </a:bodyPr>
          <a:lstStyle/>
          <a:p>
            <a:pPr marL="0" indent="0">
              <a:buNone/>
            </a:pPr>
            <a:r>
              <a:rPr lang="fr-FR" b="1" dirty="0"/>
              <a:t>« </a:t>
            </a:r>
            <a:r>
              <a:rPr lang="fr-FR" i="1" dirty="0"/>
              <a:t>Nous aussi, autrefois, nous étions insensés, révoltés, égarés, esclaves de toutes sortes de convoitises et de plaisirs ; nous vivions dans la méchanceté et la jalousie, nous étions odieux et remplis de haine les uns pour les autres. Mais lorsque Dieu, notre Sauveur, a manifesté sa bonté et son amour pour les hommes, il nous a sauvés, non pas à cause de la justice de nos propres actes, mais par sa miséricorde. </a:t>
            </a:r>
            <a:r>
              <a:rPr lang="fr-FR" b="1" i="1" dirty="0">
                <a:solidFill>
                  <a:srgbClr val="C00000"/>
                </a:solidFill>
              </a:rPr>
              <a:t>Par le bain du baptême, il nous a fait renaître et nous a renouvelés dans l’Esprit Saint. Cet Esprit, Dieu l’a répandu sur nous en abondance, par Jésus Christ notre Sauveur, afin que, rendus justes par sa grâce, nous devenions en espérance héritiers de la vie éternelle</a:t>
            </a:r>
            <a:r>
              <a:rPr lang="fr-FR" i="1" dirty="0">
                <a:solidFill>
                  <a:srgbClr val="C00000"/>
                </a:solidFill>
              </a:rPr>
              <a:t>.</a:t>
            </a:r>
            <a:r>
              <a:rPr lang="fr-FR" dirty="0"/>
              <a:t>» </a:t>
            </a:r>
            <a:r>
              <a:rPr lang="fr-FR" sz="2200" dirty="0"/>
              <a:t>(Tite 3, 3-7)</a:t>
            </a:r>
            <a:br>
              <a:rPr lang="fr-FR" dirty="0"/>
            </a:br>
            <a:endParaRPr lang="fr-FR" dirty="0"/>
          </a:p>
        </p:txBody>
      </p:sp>
    </p:spTree>
    <p:extLst>
      <p:ext uri="{BB962C8B-B14F-4D97-AF65-F5344CB8AC3E}">
        <p14:creationId xmlns:p14="http://schemas.microsoft.com/office/powerpoint/2010/main" val="2484303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F16ED9-2FBF-4B0C-ADB8-86DDEAEF918A}"/>
              </a:ext>
            </a:extLst>
          </p:cNvPr>
          <p:cNvSpPr>
            <a:spLocks noGrp="1"/>
          </p:cNvSpPr>
          <p:nvPr>
            <p:ph type="title"/>
          </p:nvPr>
        </p:nvSpPr>
        <p:spPr/>
        <p:txBody>
          <a:bodyPr>
            <a:normAutofit/>
          </a:bodyPr>
          <a:lstStyle/>
          <a:p>
            <a:pPr algn="ctr"/>
            <a:r>
              <a:rPr lang="fr-FR" sz="4800" b="1" dirty="0"/>
              <a:t>Marchez sous la conduite de l’Esprit Saint</a:t>
            </a:r>
          </a:p>
        </p:txBody>
      </p:sp>
      <p:sp>
        <p:nvSpPr>
          <p:cNvPr id="3" name="Espace réservé du contenu 2">
            <a:extLst>
              <a:ext uri="{FF2B5EF4-FFF2-40B4-BE49-F238E27FC236}">
                <a16:creationId xmlns:a16="http://schemas.microsoft.com/office/drawing/2014/main" id="{9A5AD374-3CE0-4E21-BC48-FDCEF08BC393}"/>
              </a:ext>
            </a:extLst>
          </p:cNvPr>
          <p:cNvSpPr>
            <a:spLocks noGrp="1"/>
          </p:cNvSpPr>
          <p:nvPr>
            <p:ph idx="1"/>
          </p:nvPr>
        </p:nvSpPr>
        <p:spPr/>
        <p:txBody>
          <a:bodyPr>
            <a:normAutofit fontScale="92500"/>
          </a:bodyPr>
          <a:lstStyle/>
          <a:p>
            <a:pPr marL="0" indent="0">
              <a:buNone/>
            </a:pPr>
            <a:r>
              <a:rPr lang="fr-FR" sz="3200" dirty="0"/>
              <a:t>« </a:t>
            </a:r>
            <a:r>
              <a:rPr lang="fr-FR" sz="3200" i="1" dirty="0"/>
              <a:t>Je vous le dis : marchez sous la conduite de l’Esprit Saint, et vous ne risquerez pas de satisfaire les convoitises de la chair. Car les tendances de la chair s’opposent à l’Esprit, et les tendances de l’Esprit s’opposent à la chair. En effet, il y a là un affrontement qui vous empêche de faire tout ce que vous voudriez. Mais si vous vous laissez conduire par l’Esprit, vous n’êtes pas soumis à la Loi. On sait bien à quelles actions mène la chair : </a:t>
            </a:r>
            <a:r>
              <a:rPr lang="fr-FR" sz="3200" i="1" dirty="0">
                <a:solidFill>
                  <a:srgbClr val="C00000"/>
                </a:solidFill>
              </a:rPr>
              <a:t>inconduite, impureté, débauche, idolâtrie, sorcellerie, haines, rivalité, jalousie, emportements, intrigues, divisions, sectarisme, envie, beuveries, orgies et autres choses du même genre</a:t>
            </a:r>
            <a:r>
              <a:rPr lang="fr-FR" i="1" dirty="0"/>
              <a:t>… </a:t>
            </a:r>
            <a:endParaRPr lang="fr-FR" dirty="0"/>
          </a:p>
        </p:txBody>
      </p:sp>
    </p:spTree>
    <p:extLst>
      <p:ext uri="{BB962C8B-B14F-4D97-AF65-F5344CB8AC3E}">
        <p14:creationId xmlns:p14="http://schemas.microsoft.com/office/powerpoint/2010/main" val="2459254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F434F6-93C1-4B01-B4D2-19C2969EC0B4}"/>
              </a:ext>
            </a:extLst>
          </p:cNvPr>
          <p:cNvSpPr>
            <a:spLocks noGrp="1"/>
          </p:cNvSpPr>
          <p:nvPr>
            <p:ph type="title"/>
          </p:nvPr>
        </p:nvSpPr>
        <p:spPr/>
        <p:txBody>
          <a:bodyPr>
            <a:normAutofit/>
          </a:bodyPr>
          <a:lstStyle/>
          <a:p>
            <a:pPr algn="ctr"/>
            <a:r>
              <a:rPr lang="fr-FR" sz="4800" b="1" dirty="0"/>
              <a:t>Marchons sous la conduite de l’Esprit Saint</a:t>
            </a:r>
            <a:endParaRPr lang="fr-FR" sz="4800" dirty="0"/>
          </a:p>
        </p:txBody>
      </p:sp>
      <p:sp>
        <p:nvSpPr>
          <p:cNvPr id="3" name="Espace réservé du contenu 2">
            <a:extLst>
              <a:ext uri="{FF2B5EF4-FFF2-40B4-BE49-F238E27FC236}">
                <a16:creationId xmlns:a16="http://schemas.microsoft.com/office/drawing/2014/main" id="{11D39FCF-9885-4886-8E47-05A72DA4353E}"/>
              </a:ext>
            </a:extLst>
          </p:cNvPr>
          <p:cNvSpPr>
            <a:spLocks noGrp="1"/>
          </p:cNvSpPr>
          <p:nvPr>
            <p:ph idx="1"/>
          </p:nvPr>
        </p:nvSpPr>
        <p:spPr/>
        <p:txBody>
          <a:bodyPr/>
          <a:lstStyle/>
          <a:p>
            <a:pPr marL="0" indent="0">
              <a:buNone/>
            </a:pPr>
            <a:r>
              <a:rPr lang="fr-FR" sz="3200" i="1" dirty="0"/>
              <a:t>« Je vous préviens, comme je l’ai déjà fait : ceux qui commettent de telles actions ne recevront pas en héritage le royaume de Dieu. Mais voici le fruit de l’Esprit : </a:t>
            </a:r>
            <a:r>
              <a:rPr lang="fr-FR" sz="3200" i="1" dirty="0">
                <a:solidFill>
                  <a:srgbClr val="C00000"/>
                </a:solidFill>
              </a:rPr>
              <a:t>amour, joie, paix, patience, bonté, bienveillance, fidélité, douceur et maîtrise de soi</a:t>
            </a:r>
            <a:r>
              <a:rPr lang="fr-FR" sz="3200" i="1" dirty="0"/>
              <a:t>. En ces domaines, la Loi n’intervient pas. Ceux qui sont au Christ Jésus ont crucifié en eux la chair, avec ses passions et ses convoitises. </a:t>
            </a:r>
            <a:r>
              <a:rPr lang="fr-FR" sz="3200" i="1" dirty="0">
                <a:solidFill>
                  <a:srgbClr val="C00000"/>
                </a:solidFill>
              </a:rPr>
              <a:t>Puisque l’Esprit nous fait vivre, marchons sous la conduite de l’Esprit</a:t>
            </a:r>
            <a:r>
              <a:rPr lang="fr-FR" sz="3200" i="1" dirty="0"/>
              <a:t>.</a:t>
            </a:r>
            <a:r>
              <a:rPr lang="fr-FR" sz="3200" dirty="0"/>
              <a:t> » </a:t>
            </a:r>
            <a:r>
              <a:rPr lang="fr-FR" dirty="0"/>
              <a:t>(Galates 5, 16-25)</a:t>
            </a:r>
          </a:p>
          <a:p>
            <a:endParaRPr lang="fr-FR" dirty="0"/>
          </a:p>
        </p:txBody>
      </p:sp>
    </p:spTree>
    <p:extLst>
      <p:ext uri="{BB962C8B-B14F-4D97-AF65-F5344CB8AC3E}">
        <p14:creationId xmlns:p14="http://schemas.microsoft.com/office/powerpoint/2010/main" val="1372533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F2E957-F8D6-4068-8085-AA44E6768B79}"/>
              </a:ext>
            </a:extLst>
          </p:cNvPr>
          <p:cNvSpPr>
            <a:spLocks noGrp="1"/>
          </p:cNvSpPr>
          <p:nvPr>
            <p:ph type="title"/>
          </p:nvPr>
        </p:nvSpPr>
        <p:spPr/>
        <p:txBody>
          <a:bodyPr/>
          <a:lstStyle/>
          <a:p>
            <a:pPr algn="ctr"/>
            <a:r>
              <a:rPr lang="fr-FR" b="1" dirty="0"/>
              <a:t>Rituel de l’initiation chrétienne des adultes</a:t>
            </a:r>
            <a:endParaRPr lang="fr-FR" dirty="0"/>
          </a:p>
        </p:txBody>
      </p:sp>
      <p:sp>
        <p:nvSpPr>
          <p:cNvPr id="3" name="Espace réservé du contenu 2">
            <a:extLst>
              <a:ext uri="{FF2B5EF4-FFF2-40B4-BE49-F238E27FC236}">
                <a16:creationId xmlns:a16="http://schemas.microsoft.com/office/drawing/2014/main" id="{DB931E2F-9E8C-4BD4-88B6-D7D8847603EF}"/>
              </a:ext>
            </a:extLst>
          </p:cNvPr>
          <p:cNvSpPr>
            <a:spLocks noGrp="1"/>
          </p:cNvSpPr>
          <p:nvPr>
            <p:ph idx="1"/>
          </p:nvPr>
        </p:nvSpPr>
        <p:spPr/>
        <p:txBody>
          <a:bodyPr/>
          <a:lstStyle/>
          <a:p>
            <a:pPr marL="0" indent="0">
              <a:buNone/>
            </a:pPr>
            <a:r>
              <a:rPr lang="fr-FR" sz="4000" dirty="0"/>
              <a:t>« </a:t>
            </a:r>
            <a:r>
              <a:rPr lang="fr-FR" sz="4000" i="1" dirty="0"/>
              <a:t>Par les sacrements de l’initiation chrétienne, les hommes, délivrés de la puissance des ténèbres, morts avec le Christ, ensevelis avec lui et ressuscités avec lui, </a:t>
            </a:r>
            <a:r>
              <a:rPr lang="fr-FR" sz="4000" b="1" i="1" dirty="0"/>
              <a:t>reçoivent l’Esprit d’adoption des fils</a:t>
            </a:r>
            <a:r>
              <a:rPr lang="fr-FR" sz="4000" i="1" dirty="0"/>
              <a:t> et célèbrent avec tout le peuple de Dieu le mémorial de la mort et de la résurrection du Seigneur</a:t>
            </a:r>
            <a:r>
              <a:rPr lang="fr-FR" sz="4000" dirty="0"/>
              <a:t> » </a:t>
            </a:r>
            <a:r>
              <a:rPr lang="fr-FR" dirty="0"/>
              <a:t>(note 1)</a:t>
            </a:r>
          </a:p>
        </p:txBody>
      </p:sp>
    </p:spTree>
    <p:extLst>
      <p:ext uri="{BB962C8B-B14F-4D97-AF65-F5344CB8AC3E}">
        <p14:creationId xmlns:p14="http://schemas.microsoft.com/office/powerpoint/2010/main" val="1083727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978DEF-B98F-4668-9B0E-79D6BFFB6EA6}"/>
              </a:ext>
            </a:extLst>
          </p:cNvPr>
          <p:cNvSpPr>
            <a:spLocks noGrp="1"/>
          </p:cNvSpPr>
          <p:nvPr>
            <p:ph type="title"/>
          </p:nvPr>
        </p:nvSpPr>
        <p:spPr/>
        <p:txBody>
          <a:bodyPr>
            <a:normAutofit fontScale="90000"/>
          </a:bodyPr>
          <a:lstStyle/>
          <a:p>
            <a:pPr algn="ctr"/>
            <a:br>
              <a:rPr lang="fr-FR" b="1" dirty="0"/>
            </a:br>
            <a:br>
              <a:rPr lang="fr-FR" b="1" dirty="0"/>
            </a:br>
            <a:r>
              <a:rPr lang="fr-FR" b="1" dirty="0"/>
              <a:t>Prière du Cardinal Jean Verdier (1864-1940)</a:t>
            </a:r>
            <a:br>
              <a:rPr lang="fr-FR" b="1" dirty="0"/>
            </a:br>
            <a:br>
              <a:rPr lang="fr-FR" dirty="0"/>
            </a:br>
            <a:endParaRPr lang="fr-FR" dirty="0"/>
          </a:p>
        </p:txBody>
      </p:sp>
      <p:sp>
        <p:nvSpPr>
          <p:cNvPr id="3" name="Espace réservé du contenu 2">
            <a:extLst>
              <a:ext uri="{FF2B5EF4-FFF2-40B4-BE49-F238E27FC236}">
                <a16:creationId xmlns:a16="http://schemas.microsoft.com/office/drawing/2014/main" id="{14007A4D-6E07-419C-9CE0-F0303A45E00E}"/>
              </a:ext>
            </a:extLst>
          </p:cNvPr>
          <p:cNvSpPr>
            <a:spLocks noGrp="1"/>
          </p:cNvSpPr>
          <p:nvPr>
            <p:ph idx="1"/>
          </p:nvPr>
        </p:nvSpPr>
        <p:spPr/>
        <p:txBody>
          <a:bodyPr>
            <a:normAutofit fontScale="85000" lnSpcReduction="20000"/>
          </a:bodyPr>
          <a:lstStyle/>
          <a:p>
            <a:pPr marL="0" indent="0">
              <a:buNone/>
            </a:pPr>
            <a:r>
              <a:rPr lang="fr-FR" b="1" dirty="0"/>
              <a:t>  </a:t>
            </a:r>
            <a:endParaRPr lang="fr-FR" dirty="0"/>
          </a:p>
          <a:p>
            <a:pPr marL="0" indent="0">
              <a:buNone/>
            </a:pPr>
            <a:r>
              <a:rPr lang="fr-FR" dirty="0"/>
              <a:t>O Esprit Saint,</a:t>
            </a:r>
            <a:br>
              <a:rPr lang="fr-FR" dirty="0"/>
            </a:br>
            <a:r>
              <a:rPr lang="fr-FR" dirty="0"/>
              <a:t>Amour du Père et du Fils,</a:t>
            </a:r>
            <a:br>
              <a:rPr lang="fr-FR" dirty="0"/>
            </a:br>
            <a:r>
              <a:rPr lang="fr-FR" dirty="0"/>
              <a:t>inspirez-moi toujours</a:t>
            </a:r>
          </a:p>
          <a:p>
            <a:pPr marL="0" indent="0">
              <a:buNone/>
            </a:pPr>
            <a:r>
              <a:rPr lang="fr-FR" dirty="0"/>
              <a:t>ce que je dois penser,</a:t>
            </a:r>
            <a:br>
              <a:rPr lang="fr-FR" dirty="0"/>
            </a:br>
            <a:r>
              <a:rPr lang="fr-FR" dirty="0"/>
              <a:t>ce que je dois dire,</a:t>
            </a:r>
            <a:br>
              <a:rPr lang="fr-FR" dirty="0"/>
            </a:br>
            <a:r>
              <a:rPr lang="fr-FR" dirty="0"/>
              <a:t>comment je dois le dire,</a:t>
            </a:r>
            <a:br>
              <a:rPr lang="fr-FR" dirty="0"/>
            </a:br>
            <a:r>
              <a:rPr lang="fr-FR" dirty="0"/>
              <a:t>ce que dois écrire,</a:t>
            </a:r>
            <a:br>
              <a:rPr lang="fr-FR" dirty="0"/>
            </a:br>
            <a:r>
              <a:rPr lang="fr-FR" dirty="0"/>
              <a:t>comment je dois agir,</a:t>
            </a:r>
            <a:br>
              <a:rPr lang="fr-FR" dirty="0"/>
            </a:br>
            <a:r>
              <a:rPr lang="fr-FR" dirty="0"/>
              <a:t>ce que je dois faire</a:t>
            </a:r>
            <a:br>
              <a:rPr lang="fr-FR" dirty="0"/>
            </a:br>
            <a:r>
              <a:rPr lang="fr-FR" dirty="0"/>
              <a:t>pour procurer votre gloire,</a:t>
            </a:r>
            <a:br>
              <a:rPr lang="fr-FR" dirty="0"/>
            </a:br>
            <a:r>
              <a:rPr lang="fr-FR" dirty="0"/>
              <a:t>le bien des âmes,</a:t>
            </a:r>
            <a:br>
              <a:rPr lang="fr-FR" dirty="0"/>
            </a:br>
            <a:r>
              <a:rPr lang="fr-FR" dirty="0"/>
              <a:t>et ma propre sanctification.</a:t>
            </a:r>
            <a:br>
              <a:rPr lang="fr-FR" dirty="0"/>
            </a:br>
            <a:r>
              <a:rPr lang="fr-FR" dirty="0"/>
              <a:t>O Jésus, toute ma confiance</a:t>
            </a:r>
            <a:br>
              <a:rPr lang="fr-FR" dirty="0"/>
            </a:br>
            <a:r>
              <a:rPr lang="fr-FR" dirty="0"/>
              <a:t>est en vous. </a:t>
            </a:r>
          </a:p>
          <a:p>
            <a:endParaRPr lang="fr-FR" dirty="0"/>
          </a:p>
        </p:txBody>
      </p:sp>
      <p:pic>
        <p:nvPicPr>
          <p:cNvPr id="4" name="Image 3">
            <a:extLst>
              <a:ext uri="{FF2B5EF4-FFF2-40B4-BE49-F238E27FC236}">
                <a16:creationId xmlns:a16="http://schemas.microsoft.com/office/drawing/2014/main" id="{DD425F5A-ECD6-4A1A-83AE-23CE5FE4E98E}"/>
              </a:ext>
            </a:extLst>
          </p:cNvPr>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051392" y="1447059"/>
            <a:ext cx="6178237" cy="4888667"/>
          </a:xfrm>
          <a:prstGeom prst="rect">
            <a:avLst/>
          </a:prstGeom>
          <a:noFill/>
          <a:ln>
            <a:noFill/>
          </a:ln>
          <a:effectLst/>
        </p:spPr>
      </p:pic>
    </p:spTree>
    <p:extLst>
      <p:ext uri="{BB962C8B-B14F-4D97-AF65-F5344CB8AC3E}">
        <p14:creationId xmlns:p14="http://schemas.microsoft.com/office/powerpoint/2010/main" val="1199922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0AEE7B-4816-4171-BDD1-579DE021B043}"/>
              </a:ext>
            </a:extLst>
          </p:cNvPr>
          <p:cNvSpPr>
            <a:spLocks noGrp="1"/>
          </p:cNvSpPr>
          <p:nvPr>
            <p:ph type="title"/>
          </p:nvPr>
        </p:nvSpPr>
        <p:spPr/>
        <p:txBody>
          <a:bodyPr>
            <a:normAutofit fontScale="90000"/>
          </a:bodyPr>
          <a:lstStyle/>
          <a:p>
            <a:br>
              <a:rPr lang="fr-FR" b="1" dirty="0"/>
            </a:br>
            <a:r>
              <a:rPr lang="fr-FR" b="1" dirty="0"/>
              <a:t>Prière du Cardinal John Henry Newman </a:t>
            </a:r>
            <a:r>
              <a:rPr lang="fr-FR" sz="3100" dirty="0"/>
              <a:t>(1801-1890)</a:t>
            </a:r>
            <a:br>
              <a:rPr lang="fr-FR" dirty="0"/>
            </a:br>
            <a:endParaRPr lang="fr-FR" dirty="0"/>
          </a:p>
        </p:txBody>
      </p:sp>
      <p:sp>
        <p:nvSpPr>
          <p:cNvPr id="3" name="Espace réservé du contenu 2">
            <a:extLst>
              <a:ext uri="{FF2B5EF4-FFF2-40B4-BE49-F238E27FC236}">
                <a16:creationId xmlns:a16="http://schemas.microsoft.com/office/drawing/2014/main" id="{6EE46146-7D2D-46C4-9BBF-2CFCF31486EC}"/>
              </a:ext>
            </a:extLst>
          </p:cNvPr>
          <p:cNvSpPr>
            <a:spLocks noGrp="1"/>
          </p:cNvSpPr>
          <p:nvPr>
            <p:ph idx="1"/>
          </p:nvPr>
        </p:nvSpPr>
        <p:spPr>
          <a:xfrm>
            <a:off x="0" y="2784414"/>
            <a:ext cx="10515600" cy="4351338"/>
          </a:xfrm>
        </p:spPr>
        <p:txBody>
          <a:bodyPr>
            <a:normAutofit/>
          </a:bodyPr>
          <a:lstStyle/>
          <a:p>
            <a:endParaRPr lang="fr-FR" dirty="0"/>
          </a:p>
          <a:p>
            <a:endParaRPr lang="fr-FR" dirty="0"/>
          </a:p>
        </p:txBody>
      </p:sp>
      <p:graphicFrame>
        <p:nvGraphicFramePr>
          <p:cNvPr id="5" name="Tableau 4">
            <a:extLst>
              <a:ext uri="{FF2B5EF4-FFF2-40B4-BE49-F238E27FC236}">
                <a16:creationId xmlns:a16="http://schemas.microsoft.com/office/drawing/2014/main" id="{10089C4E-9495-4E36-9507-1AD9675511DD}"/>
              </a:ext>
            </a:extLst>
          </p:cNvPr>
          <p:cNvGraphicFramePr>
            <a:graphicFrameLocks noGrp="1"/>
          </p:cNvGraphicFramePr>
          <p:nvPr>
            <p:extLst>
              <p:ext uri="{D42A27DB-BD31-4B8C-83A1-F6EECF244321}">
                <p14:modId xmlns:p14="http://schemas.microsoft.com/office/powerpoint/2010/main" val="358418527"/>
              </p:ext>
            </p:extLst>
          </p:nvPr>
        </p:nvGraphicFramePr>
        <p:xfrm>
          <a:off x="763480" y="1832351"/>
          <a:ext cx="10804124" cy="3769459"/>
        </p:xfrm>
        <a:graphic>
          <a:graphicData uri="http://schemas.openxmlformats.org/drawingml/2006/table">
            <a:tbl>
              <a:tblPr firstRow="1" bandRow="1">
                <a:tableStyleId>{5C22544A-7EE6-4342-B048-85BDC9FD1C3A}</a:tableStyleId>
              </a:tblPr>
              <a:tblGrid>
                <a:gridCol w="5384733">
                  <a:extLst>
                    <a:ext uri="{9D8B030D-6E8A-4147-A177-3AD203B41FA5}">
                      <a16:colId xmlns:a16="http://schemas.microsoft.com/office/drawing/2014/main" val="614848099"/>
                    </a:ext>
                  </a:extLst>
                </a:gridCol>
                <a:gridCol w="5419391">
                  <a:extLst>
                    <a:ext uri="{9D8B030D-6E8A-4147-A177-3AD203B41FA5}">
                      <a16:colId xmlns:a16="http://schemas.microsoft.com/office/drawing/2014/main" val="3607863742"/>
                    </a:ext>
                  </a:extLst>
                </a:gridCol>
              </a:tblGrid>
              <a:tr h="3769459">
                <a:tc>
                  <a:txBody>
                    <a:bodyPr/>
                    <a:lstStyle/>
                    <a:p>
                      <a:r>
                        <a:rPr lang="fr-FR" sz="2000" dirty="0">
                          <a:solidFill>
                            <a:schemeClr val="tx1"/>
                          </a:solidFill>
                        </a:rPr>
                        <a:t>Seigneur Jésus, </a:t>
                      </a:r>
                    </a:p>
                    <a:p>
                      <a:r>
                        <a:rPr lang="fr-FR" sz="2000" dirty="0">
                          <a:solidFill>
                            <a:schemeClr val="tx1"/>
                          </a:solidFill>
                        </a:rPr>
                        <a:t>inonde-moi de ton Esprit et de ta vie.                                             </a:t>
                      </a:r>
                    </a:p>
                    <a:p>
                      <a:r>
                        <a:rPr lang="fr-FR" sz="2000" dirty="0">
                          <a:solidFill>
                            <a:schemeClr val="tx1"/>
                          </a:solidFill>
                        </a:rPr>
                        <a:t>Prends possession de tout mon être</a:t>
                      </a:r>
                    </a:p>
                    <a:p>
                      <a:r>
                        <a:rPr lang="fr-FR" sz="2000" dirty="0">
                          <a:solidFill>
                            <a:schemeClr val="tx1"/>
                          </a:solidFill>
                        </a:rPr>
                        <a:t>pour que ma vie ne soit qu’un reflet de la tienne.</a:t>
                      </a:r>
                    </a:p>
                    <a:p>
                      <a:r>
                        <a:rPr lang="fr-FR" sz="2000" dirty="0">
                          <a:solidFill>
                            <a:schemeClr val="tx1"/>
                          </a:solidFill>
                        </a:rPr>
                        <a:t>Rayonne à travers moi, </a:t>
                      </a:r>
                    </a:p>
                    <a:p>
                      <a:r>
                        <a:rPr lang="fr-FR" sz="2000" dirty="0">
                          <a:solidFill>
                            <a:schemeClr val="tx1"/>
                          </a:solidFill>
                        </a:rPr>
                        <a:t>habite en moi, </a:t>
                      </a:r>
                    </a:p>
                    <a:p>
                      <a:r>
                        <a:rPr lang="fr-FR" sz="2000" dirty="0">
                          <a:solidFill>
                            <a:schemeClr val="tx1"/>
                          </a:solidFill>
                        </a:rPr>
                        <a:t>et tous ceux que je rencontrerai </a:t>
                      </a:r>
                    </a:p>
                    <a:p>
                      <a:r>
                        <a:rPr lang="fr-FR" sz="2000" dirty="0">
                          <a:solidFill>
                            <a:schemeClr val="tx1"/>
                          </a:solidFill>
                        </a:rPr>
                        <a:t>pourront sentir ta présence auprès de moi.</a:t>
                      </a:r>
                    </a:p>
                    <a:p>
                      <a:r>
                        <a:rPr lang="fr-FR" sz="2000" dirty="0">
                          <a:solidFill>
                            <a:schemeClr val="tx1"/>
                          </a:solidFill>
                        </a:rPr>
                        <a:t>En me regardant</a:t>
                      </a:r>
                    </a:p>
                    <a:p>
                      <a:r>
                        <a:rPr lang="fr-FR" sz="2000" dirty="0">
                          <a:solidFill>
                            <a:schemeClr val="tx1"/>
                          </a:solidFill>
                        </a:rPr>
                        <a:t>ils ne verront plus que toi seul.</a:t>
                      </a:r>
                    </a:p>
                  </a:txBody>
                  <a:tcPr>
                    <a:solidFill>
                      <a:schemeClr val="accent1">
                        <a:lumMod val="20000"/>
                        <a:lumOff val="80000"/>
                      </a:schemeClr>
                    </a:solidFill>
                  </a:tcPr>
                </a:tc>
                <a:tc>
                  <a:txBody>
                    <a:bodyPr/>
                    <a:lstStyle/>
                    <a:p>
                      <a:r>
                        <a:rPr lang="fr-FR" dirty="0">
                          <a:solidFill>
                            <a:schemeClr val="tx1"/>
                          </a:solidFill>
                        </a:rPr>
                        <a:t>Seigneur, </a:t>
                      </a:r>
                    </a:p>
                    <a:p>
                      <a:r>
                        <a:rPr lang="fr-FR" dirty="0">
                          <a:solidFill>
                            <a:schemeClr val="tx1"/>
                          </a:solidFill>
                        </a:rPr>
                        <a:t>demeure en moi </a:t>
                      </a:r>
                    </a:p>
                    <a:p>
                      <a:r>
                        <a:rPr lang="fr-FR" dirty="0">
                          <a:solidFill>
                            <a:schemeClr val="tx1"/>
                          </a:solidFill>
                        </a:rPr>
                        <a:t>et alors je pourrai, comme toi, rayonner, </a:t>
                      </a:r>
                    </a:p>
                    <a:p>
                      <a:r>
                        <a:rPr lang="fr-FR" dirty="0">
                          <a:solidFill>
                            <a:schemeClr val="tx1"/>
                          </a:solidFill>
                        </a:rPr>
                        <a:t>au point d’être à mon tour une lumière pour les autres, </a:t>
                      </a:r>
                    </a:p>
                    <a:p>
                      <a:r>
                        <a:rPr lang="fr-FR" dirty="0">
                          <a:solidFill>
                            <a:schemeClr val="tx1"/>
                          </a:solidFill>
                        </a:rPr>
                        <a:t>lumière, Seigneur, qui émanera complètement de toi.</a:t>
                      </a:r>
                    </a:p>
                    <a:p>
                      <a:r>
                        <a:rPr lang="fr-FR" dirty="0">
                          <a:solidFill>
                            <a:schemeClr val="tx1"/>
                          </a:solidFill>
                        </a:rPr>
                        <a:t>C’est toi qui, à travers moi, illumineras les autres. </a:t>
                      </a:r>
                    </a:p>
                    <a:p>
                      <a:r>
                        <a:rPr lang="fr-FR" dirty="0">
                          <a:solidFill>
                            <a:schemeClr val="tx1"/>
                          </a:solidFill>
                        </a:rPr>
                        <a:t>Ainsi ma vie deviendra une louange à ta gloire, </a:t>
                      </a:r>
                    </a:p>
                    <a:p>
                      <a:r>
                        <a:rPr lang="fr-FR" dirty="0">
                          <a:solidFill>
                            <a:schemeClr val="tx1"/>
                          </a:solidFill>
                        </a:rPr>
                        <a:t>la louange que tu préfères, </a:t>
                      </a:r>
                    </a:p>
                    <a:p>
                      <a:r>
                        <a:rPr lang="fr-FR" dirty="0">
                          <a:solidFill>
                            <a:schemeClr val="tx1"/>
                          </a:solidFill>
                        </a:rPr>
                        <a:t>en te faisant rayonner sur ceux qui nous entourent. </a:t>
                      </a:r>
                    </a:p>
                    <a:p>
                      <a:r>
                        <a:rPr lang="fr-FR" dirty="0">
                          <a:solidFill>
                            <a:schemeClr val="tx1"/>
                          </a:solidFill>
                        </a:rPr>
                        <a:t>Par la plénitude éclatante de l’amour </a:t>
                      </a:r>
                    </a:p>
                    <a:p>
                      <a:r>
                        <a:rPr lang="fr-FR" dirty="0">
                          <a:solidFill>
                            <a:schemeClr val="tx1"/>
                          </a:solidFill>
                        </a:rPr>
                        <a:t>que te porte mon cœur. AMEN.</a:t>
                      </a:r>
                    </a:p>
                    <a:p>
                      <a:endParaRPr lang="fr-FR" dirty="0"/>
                    </a:p>
                  </a:txBody>
                  <a:tcPr>
                    <a:solidFill>
                      <a:schemeClr val="accent1">
                        <a:lumMod val="20000"/>
                        <a:lumOff val="80000"/>
                      </a:schemeClr>
                    </a:solidFill>
                  </a:tcPr>
                </a:tc>
                <a:extLst>
                  <a:ext uri="{0D108BD9-81ED-4DB2-BD59-A6C34878D82A}">
                    <a16:rowId xmlns:a16="http://schemas.microsoft.com/office/drawing/2014/main" val="1679071708"/>
                  </a:ext>
                </a:extLst>
              </a:tr>
            </a:tbl>
          </a:graphicData>
        </a:graphic>
      </p:graphicFrame>
    </p:spTree>
    <p:extLst>
      <p:ext uri="{BB962C8B-B14F-4D97-AF65-F5344CB8AC3E}">
        <p14:creationId xmlns:p14="http://schemas.microsoft.com/office/powerpoint/2010/main" val="2229009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A6FEA44-2A9A-46AF-8429-4877E6D676B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Titre 1">
            <a:extLst>
              <a:ext uri="{FF2B5EF4-FFF2-40B4-BE49-F238E27FC236}">
                <a16:creationId xmlns:a16="http://schemas.microsoft.com/office/drawing/2014/main" id="{169A6472-D510-4ACA-9850-B4A729EC7FD2}"/>
              </a:ext>
            </a:extLst>
          </p:cNvPr>
          <p:cNvSpPr>
            <a:spLocks noGrp="1"/>
          </p:cNvSpPr>
          <p:nvPr>
            <p:ph type="title"/>
          </p:nvPr>
        </p:nvSpPr>
        <p:spPr>
          <a:xfrm>
            <a:off x="179832" y="127381"/>
            <a:ext cx="10515600" cy="1325563"/>
          </a:xfrm>
        </p:spPr>
        <p:txBody>
          <a:bodyPr/>
          <a:lstStyle/>
          <a:p>
            <a:r>
              <a:rPr lang="fr-FR" b="1" dirty="0"/>
              <a:t>Envoi</a:t>
            </a:r>
          </a:p>
        </p:txBody>
      </p:sp>
      <p:sp>
        <p:nvSpPr>
          <p:cNvPr id="3" name="Espace réservé du contenu 2">
            <a:extLst>
              <a:ext uri="{FF2B5EF4-FFF2-40B4-BE49-F238E27FC236}">
                <a16:creationId xmlns:a16="http://schemas.microsoft.com/office/drawing/2014/main" id="{EF47E659-6557-4DE9-99F1-B37FC0D9D83D}"/>
              </a:ext>
            </a:extLst>
          </p:cNvPr>
          <p:cNvSpPr>
            <a:spLocks noGrp="1"/>
          </p:cNvSpPr>
          <p:nvPr>
            <p:ph idx="1"/>
          </p:nvPr>
        </p:nvSpPr>
        <p:spPr>
          <a:xfrm>
            <a:off x="88392" y="1253330"/>
            <a:ext cx="8753856" cy="5302917"/>
          </a:xfrm>
        </p:spPr>
        <p:txBody>
          <a:bodyPr>
            <a:normAutofit fontScale="40000" lnSpcReduction="20000"/>
          </a:bodyPr>
          <a:lstStyle/>
          <a:p>
            <a:pPr marL="0" indent="0">
              <a:buNone/>
            </a:pPr>
            <a:r>
              <a:rPr lang="fr-FR" sz="18000" i="1" dirty="0">
                <a:solidFill>
                  <a:schemeClr val="bg1">
                    <a:lumMod val="85000"/>
                  </a:schemeClr>
                </a:solidFill>
                <a:effectLst>
                  <a:outerShdw blurRad="38100" dist="38100" dir="2700000" algn="tl">
                    <a:srgbClr val="000000">
                      <a:alpha val="43137"/>
                    </a:srgbClr>
                  </a:outerShdw>
                </a:effectLst>
              </a:rPr>
              <a:t>Puisque l’Esprit </a:t>
            </a:r>
          </a:p>
          <a:p>
            <a:pPr marL="0" indent="0">
              <a:buNone/>
            </a:pPr>
            <a:r>
              <a:rPr lang="fr-FR" sz="18000" i="1" dirty="0">
                <a:solidFill>
                  <a:schemeClr val="bg1">
                    <a:lumMod val="85000"/>
                  </a:schemeClr>
                </a:solidFill>
                <a:effectLst>
                  <a:outerShdw blurRad="38100" dist="38100" dir="2700000" algn="tl">
                    <a:srgbClr val="000000">
                      <a:alpha val="43137"/>
                    </a:srgbClr>
                  </a:outerShdw>
                </a:effectLst>
              </a:rPr>
              <a:t>nous fait vivre,</a:t>
            </a:r>
          </a:p>
          <a:p>
            <a:pPr marL="0" indent="0">
              <a:buNone/>
            </a:pPr>
            <a:r>
              <a:rPr lang="fr-FR" sz="11500" i="1" dirty="0">
                <a:solidFill>
                  <a:schemeClr val="bg1">
                    <a:lumMod val="85000"/>
                  </a:schemeClr>
                </a:solidFill>
                <a:effectLst>
                  <a:outerShdw blurRad="38100" dist="38100" dir="2700000" algn="tl">
                    <a:srgbClr val="000000">
                      <a:alpha val="43137"/>
                    </a:srgbClr>
                  </a:outerShdw>
                </a:effectLst>
              </a:rPr>
              <a:t> </a:t>
            </a:r>
          </a:p>
          <a:p>
            <a:pPr marL="0" indent="0">
              <a:buNone/>
            </a:pPr>
            <a:r>
              <a:rPr lang="fr-FR" sz="18000" i="1" dirty="0">
                <a:solidFill>
                  <a:schemeClr val="bg1">
                    <a:lumMod val="85000"/>
                  </a:schemeClr>
                </a:solidFill>
                <a:effectLst>
                  <a:outerShdw blurRad="38100" dist="38100" dir="2700000" algn="tl">
                    <a:srgbClr val="000000">
                      <a:alpha val="43137"/>
                    </a:srgbClr>
                  </a:outerShdw>
                </a:effectLst>
              </a:rPr>
              <a:t>marchons </a:t>
            </a:r>
          </a:p>
          <a:p>
            <a:pPr marL="0" indent="0">
              <a:buNone/>
            </a:pPr>
            <a:r>
              <a:rPr lang="fr-FR" sz="18000" i="1" dirty="0">
                <a:solidFill>
                  <a:schemeClr val="bg1">
                    <a:lumMod val="85000"/>
                  </a:schemeClr>
                </a:solidFill>
                <a:effectLst>
                  <a:outerShdw blurRad="38100" dist="38100" dir="2700000" algn="tl">
                    <a:srgbClr val="000000">
                      <a:alpha val="43137"/>
                    </a:srgbClr>
                  </a:outerShdw>
                </a:effectLst>
              </a:rPr>
              <a:t>sous la conduite </a:t>
            </a:r>
          </a:p>
          <a:p>
            <a:pPr marL="0" indent="0">
              <a:buNone/>
            </a:pPr>
            <a:r>
              <a:rPr lang="fr-FR" sz="18000" i="1" dirty="0">
                <a:solidFill>
                  <a:schemeClr val="bg1">
                    <a:lumMod val="85000"/>
                  </a:schemeClr>
                </a:solidFill>
                <a:effectLst>
                  <a:outerShdw blurRad="38100" dist="38100" dir="2700000" algn="tl">
                    <a:srgbClr val="000000">
                      <a:alpha val="43137"/>
                    </a:srgbClr>
                  </a:outerShdw>
                </a:effectLst>
              </a:rPr>
              <a:t>de l’Esprit !</a:t>
            </a:r>
            <a:endParaRPr lang="fr-FR" sz="18000" dirty="0">
              <a:solidFill>
                <a:schemeClr val="bg1">
                  <a:lumMod val="85000"/>
                </a:schemeClr>
              </a:solidFill>
              <a:effectLst>
                <a:outerShdw blurRad="38100" dist="38100" dir="2700000" algn="tl">
                  <a:srgbClr val="000000">
                    <a:alpha val="43137"/>
                  </a:srgbClr>
                </a:outerShdw>
              </a:effectLst>
            </a:endParaRPr>
          </a:p>
          <a:p>
            <a:pPr marL="0" indent="0">
              <a:buNone/>
            </a:pPr>
            <a:endParaRPr lang="fr-FR" sz="6600" i="1" dirty="0">
              <a:solidFill>
                <a:schemeClr val="bg1">
                  <a:lumMod val="85000"/>
                </a:schemeClr>
              </a:solidFill>
              <a:effectLst>
                <a:outerShdw blurRad="38100" dist="38100" dir="2700000" algn="tl">
                  <a:srgbClr val="000000">
                    <a:alpha val="43137"/>
                  </a:srgbClr>
                </a:outerShdw>
              </a:effectLst>
            </a:endParaRPr>
          </a:p>
        </p:txBody>
      </p:sp>
      <p:sp>
        <p:nvSpPr>
          <p:cNvPr id="7" name="Espace réservé du numéro de diapositive 6">
            <a:extLst>
              <a:ext uri="{FF2B5EF4-FFF2-40B4-BE49-F238E27FC236}">
                <a16:creationId xmlns:a16="http://schemas.microsoft.com/office/drawing/2014/main" id="{EF93369A-5FE3-49F3-A98B-C0DAF78B92C6}"/>
              </a:ext>
            </a:extLst>
          </p:cNvPr>
          <p:cNvSpPr>
            <a:spLocks noGrp="1"/>
          </p:cNvSpPr>
          <p:nvPr>
            <p:ph type="sldNum" sz="quarter" idx="12"/>
          </p:nvPr>
        </p:nvSpPr>
        <p:spPr/>
        <p:txBody>
          <a:bodyPr/>
          <a:lstStyle/>
          <a:p>
            <a:fld id="{79C661B4-88B7-4AEF-9528-B997E7BEE6EB}" type="slidenum">
              <a:rPr lang="fr-FR" smtClean="0"/>
              <a:t>52</a:t>
            </a:fld>
            <a:endParaRPr lang="fr-FR"/>
          </a:p>
        </p:txBody>
      </p:sp>
    </p:spTree>
    <p:extLst>
      <p:ext uri="{BB962C8B-B14F-4D97-AF65-F5344CB8AC3E}">
        <p14:creationId xmlns:p14="http://schemas.microsoft.com/office/powerpoint/2010/main" val="119318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5C6EB5-FEB9-4CC6-A95E-7186D1CDDFCB}"/>
              </a:ext>
            </a:extLst>
          </p:cNvPr>
          <p:cNvSpPr>
            <a:spLocks noGrp="1"/>
          </p:cNvSpPr>
          <p:nvPr>
            <p:ph type="title"/>
          </p:nvPr>
        </p:nvSpPr>
        <p:spPr/>
        <p:txBody>
          <a:bodyPr/>
          <a:lstStyle/>
          <a:p>
            <a:pPr algn="ctr"/>
            <a:r>
              <a:rPr lang="fr-FR" b="1" dirty="0"/>
              <a:t>Rituel de l’initiation chrétienne des adultes</a:t>
            </a:r>
            <a:endParaRPr lang="fr-FR" dirty="0"/>
          </a:p>
        </p:txBody>
      </p:sp>
      <p:sp>
        <p:nvSpPr>
          <p:cNvPr id="3" name="Espace réservé du contenu 2">
            <a:extLst>
              <a:ext uri="{FF2B5EF4-FFF2-40B4-BE49-F238E27FC236}">
                <a16:creationId xmlns:a16="http://schemas.microsoft.com/office/drawing/2014/main" id="{1EDE1584-F8BF-4606-8E2C-874608C93288}"/>
              </a:ext>
            </a:extLst>
          </p:cNvPr>
          <p:cNvSpPr>
            <a:spLocks noGrp="1"/>
          </p:cNvSpPr>
          <p:nvPr>
            <p:ph idx="1"/>
          </p:nvPr>
        </p:nvSpPr>
        <p:spPr/>
        <p:txBody>
          <a:bodyPr/>
          <a:lstStyle/>
          <a:p>
            <a:pPr marL="0" indent="0">
              <a:buNone/>
            </a:pPr>
            <a:r>
              <a:rPr lang="fr-FR" sz="4000" dirty="0"/>
              <a:t>« </a:t>
            </a:r>
            <a:r>
              <a:rPr lang="fr-FR" sz="4000" i="1" dirty="0"/>
              <a:t>Leur naissance de l’eau et de l’Esprit Saint fait d’eux une </a:t>
            </a:r>
            <a:r>
              <a:rPr lang="fr-FR" sz="4000" b="1" i="1" dirty="0"/>
              <a:t>création nouvelle </a:t>
            </a:r>
            <a:r>
              <a:rPr lang="fr-FR" sz="4000" i="1" dirty="0"/>
              <a:t>; ils sont appelés </a:t>
            </a:r>
            <a:r>
              <a:rPr lang="fr-FR" sz="4000" b="1" i="1" dirty="0"/>
              <a:t>fils de Dieu</a:t>
            </a:r>
            <a:r>
              <a:rPr lang="fr-FR" sz="4000" i="1" dirty="0"/>
              <a:t>, et ils le sont réellement</a:t>
            </a:r>
            <a:r>
              <a:rPr lang="fr-FR" sz="4000" dirty="0"/>
              <a:t> » </a:t>
            </a:r>
            <a:r>
              <a:rPr lang="fr-FR" dirty="0"/>
              <a:t>(note 2 )</a:t>
            </a:r>
          </a:p>
        </p:txBody>
      </p:sp>
      <p:pic>
        <p:nvPicPr>
          <p:cNvPr id="5" name="Image 4">
            <a:extLst>
              <a:ext uri="{FF2B5EF4-FFF2-40B4-BE49-F238E27FC236}">
                <a16:creationId xmlns:a16="http://schemas.microsoft.com/office/drawing/2014/main" id="{0E68A476-D76D-4682-9BA1-9B9432D576B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8533" t="30303" r="8167" b="51333"/>
          <a:stretch/>
        </p:blipFill>
        <p:spPr>
          <a:xfrm>
            <a:off x="0" y="4296052"/>
            <a:ext cx="12192000" cy="2015847"/>
          </a:xfrm>
          <a:prstGeom prst="rect">
            <a:avLst/>
          </a:prstGeom>
        </p:spPr>
      </p:pic>
    </p:spTree>
    <p:extLst>
      <p:ext uri="{BB962C8B-B14F-4D97-AF65-F5344CB8AC3E}">
        <p14:creationId xmlns:p14="http://schemas.microsoft.com/office/powerpoint/2010/main" val="396097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928ABD0-C2D5-490C-915D-FEA1FE76CEFF}"/>
              </a:ext>
            </a:extLst>
          </p:cNvPr>
          <p:cNvSpPr>
            <a:spLocks noGrp="1"/>
          </p:cNvSpPr>
          <p:nvPr>
            <p:ph idx="1"/>
          </p:nvPr>
        </p:nvSpPr>
        <p:spPr>
          <a:xfrm>
            <a:off x="4956048" y="2627948"/>
            <a:ext cx="6739128" cy="2277808"/>
          </a:xfrm>
        </p:spPr>
        <p:txBody>
          <a:bodyPr>
            <a:noAutofit/>
          </a:bodyPr>
          <a:lstStyle/>
          <a:p>
            <a:pPr marL="0" indent="0">
              <a:buNone/>
            </a:pPr>
            <a:r>
              <a:rPr lang="fr-FR" dirty="0"/>
              <a:t>« </a:t>
            </a:r>
            <a:r>
              <a:rPr lang="fr-FR" i="1" dirty="0"/>
              <a:t>Le Saint Esprit ouvrant le cœur de ceux qui ne sont pas encore chrétiens, </a:t>
            </a:r>
          </a:p>
          <a:p>
            <a:pPr marL="0" indent="0">
              <a:buNone/>
            </a:pPr>
            <a:r>
              <a:rPr lang="fr-FR" b="1" i="1" dirty="0"/>
              <a:t>ils croiront</a:t>
            </a:r>
            <a:r>
              <a:rPr lang="fr-FR" i="1" dirty="0"/>
              <a:t>, </a:t>
            </a:r>
          </a:p>
          <a:p>
            <a:pPr marL="0" indent="0">
              <a:buNone/>
            </a:pPr>
            <a:r>
              <a:rPr lang="fr-FR" i="1" dirty="0"/>
              <a:t>ils </a:t>
            </a:r>
            <a:r>
              <a:rPr lang="fr-FR" b="1" i="1" dirty="0"/>
              <a:t>se convertiront </a:t>
            </a:r>
            <a:r>
              <a:rPr lang="fr-FR" i="1" dirty="0"/>
              <a:t>librement au Seigneur </a:t>
            </a:r>
          </a:p>
          <a:p>
            <a:pPr marL="0" indent="0">
              <a:buNone/>
            </a:pPr>
            <a:r>
              <a:rPr lang="fr-FR" i="1" dirty="0"/>
              <a:t>et </a:t>
            </a:r>
            <a:r>
              <a:rPr lang="fr-FR" b="1" i="1" dirty="0"/>
              <a:t>s’attacheront</a:t>
            </a:r>
            <a:r>
              <a:rPr lang="fr-FR" i="1" dirty="0"/>
              <a:t> loyalement à lui</a:t>
            </a:r>
            <a:r>
              <a:rPr lang="fr-FR" dirty="0"/>
              <a:t> » (note 65)</a:t>
            </a:r>
          </a:p>
        </p:txBody>
      </p:sp>
      <p:pic>
        <p:nvPicPr>
          <p:cNvPr id="4" name="Image 3">
            <a:extLst>
              <a:ext uri="{FF2B5EF4-FFF2-40B4-BE49-F238E27FC236}">
                <a16:creationId xmlns:a16="http://schemas.microsoft.com/office/drawing/2014/main" id="{476E6C8A-C351-49D6-A51B-A7CC4F2FA397}"/>
              </a:ext>
            </a:extLst>
          </p:cNvPr>
          <p:cNvPicPr>
            <a:picLocks noChangeAspect="1"/>
          </p:cNvPicPr>
          <p:nvPr/>
        </p:nvPicPr>
        <p:blipFill>
          <a:blip r:embed="rId2"/>
          <a:stretch>
            <a:fillRect/>
          </a:stretch>
        </p:blipFill>
        <p:spPr>
          <a:xfrm>
            <a:off x="114300" y="533781"/>
            <a:ext cx="4302252" cy="5510403"/>
          </a:xfrm>
          <a:prstGeom prst="rect">
            <a:avLst/>
          </a:prstGeom>
        </p:spPr>
      </p:pic>
      <p:sp>
        <p:nvSpPr>
          <p:cNvPr id="2" name="Titre 1">
            <a:extLst>
              <a:ext uri="{FF2B5EF4-FFF2-40B4-BE49-F238E27FC236}">
                <a16:creationId xmlns:a16="http://schemas.microsoft.com/office/drawing/2014/main" id="{74B433DD-77D2-4D38-8F65-DAF80792E4AB}"/>
              </a:ext>
            </a:extLst>
          </p:cNvPr>
          <p:cNvSpPr>
            <a:spLocks noGrp="1"/>
          </p:cNvSpPr>
          <p:nvPr>
            <p:ph type="title"/>
          </p:nvPr>
        </p:nvSpPr>
        <p:spPr>
          <a:xfrm>
            <a:off x="2921508" y="72517"/>
            <a:ext cx="9156192" cy="1325563"/>
          </a:xfrm>
        </p:spPr>
        <p:txBody>
          <a:bodyPr/>
          <a:lstStyle/>
          <a:p>
            <a:pPr algn="ctr"/>
            <a:r>
              <a:rPr lang="fr-FR" b="1" dirty="0">
                <a:solidFill>
                  <a:srgbClr val="B71234"/>
                </a:solidFill>
              </a:rPr>
              <a:t>Le temps de la première évangélisation</a:t>
            </a:r>
            <a:endParaRPr lang="fr-FR" dirty="0">
              <a:solidFill>
                <a:srgbClr val="B71234"/>
              </a:solidFill>
            </a:endParaRPr>
          </a:p>
        </p:txBody>
      </p:sp>
    </p:spTree>
    <p:extLst>
      <p:ext uri="{BB962C8B-B14F-4D97-AF65-F5344CB8AC3E}">
        <p14:creationId xmlns:p14="http://schemas.microsoft.com/office/powerpoint/2010/main" val="326713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959E7C-53C7-49B0-AB8F-5FE08C0AA947}"/>
              </a:ext>
            </a:extLst>
          </p:cNvPr>
          <p:cNvSpPr>
            <a:spLocks noGrp="1"/>
          </p:cNvSpPr>
          <p:nvPr>
            <p:ph type="title"/>
          </p:nvPr>
        </p:nvSpPr>
        <p:spPr>
          <a:xfrm>
            <a:off x="3965448" y="136525"/>
            <a:ext cx="8068056" cy="1325563"/>
          </a:xfrm>
        </p:spPr>
        <p:txBody>
          <a:bodyPr/>
          <a:lstStyle/>
          <a:p>
            <a:pPr algn="ctr"/>
            <a:r>
              <a:rPr lang="fr-FR" b="1" dirty="0">
                <a:solidFill>
                  <a:srgbClr val="B71234"/>
                </a:solidFill>
              </a:rPr>
              <a:t>Le temps de la purification </a:t>
            </a:r>
          </a:p>
        </p:txBody>
      </p:sp>
      <p:sp>
        <p:nvSpPr>
          <p:cNvPr id="3" name="Espace réservé du contenu 2">
            <a:extLst>
              <a:ext uri="{FF2B5EF4-FFF2-40B4-BE49-F238E27FC236}">
                <a16:creationId xmlns:a16="http://schemas.microsoft.com/office/drawing/2014/main" id="{62B31EF9-1956-409E-B39E-80EEB5F058D7}"/>
              </a:ext>
            </a:extLst>
          </p:cNvPr>
          <p:cNvSpPr>
            <a:spLocks noGrp="1"/>
          </p:cNvSpPr>
          <p:nvPr>
            <p:ph idx="1"/>
          </p:nvPr>
        </p:nvSpPr>
        <p:spPr/>
        <p:txBody>
          <a:bodyPr/>
          <a:lstStyle/>
          <a:p>
            <a:r>
              <a:rPr lang="fr-FR" u="sng" dirty="0"/>
              <a:t>Prière litanique du 1° scrutin</a:t>
            </a:r>
          </a:p>
          <a:p>
            <a:pPr lvl="1"/>
            <a:r>
              <a:rPr lang="fr-FR" dirty="0"/>
              <a:t>« </a:t>
            </a:r>
            <a:r>
              <a:rPr lang="fr-FR" i="1" dirty="0"/>
              <a:t>Pour que l’Esprit Saint qui scrute les cœurs </a:t>
            </a:r>
            <a:r>
              <a:rPr lang="fr-FR" b="1" i="1" dirty="0"/>
              <a:t>les fortifie </a:t>
            </a:r>
            <a:r>
              <a:rPr lang="fr-FR" i="1" dirty="0"/>
              <a:t>quand ils sont faibles… </a:t>
            </a:r>
          </a:p>
          <a:p>
            <a:pPr lvl="1"/>
            <a:r>
              <a:rPr lang="fr-FR" dirty="0"/>
              <a:t>« </a:t>
            </a:r>
            <a:r>
              <a:rPr lang="fr-FR" i="1" dirty="0"/>
              <a:t>Pour que cet Esprit leur apprenne </a:t>
            </a:r>
            <a:r>
              <a:rPr lang="fr-FR" b="1" i="1" dirty="0"/>
              <a:t>ce</a:t>
            </a:r>
            <a:r>
              <a:rPr lang="fr-FR" i="1" dirty="0"/>
              <a:t> </a:t>
            </a:r>
            <a:r>
              <a:rPr lang="fr-FR" b="1" i="1" dirty="0"/>
              <a:t>qui est de Dieu </a:t>
            </a:r>
            <a:r>
              <a:rPr lang="fr-FR" i="1" dirty="0"/>
              <a:t>et </a:t>
            </a:r>
            <a:r>
              <a:rPr lang="fr-FR" b="1" i="1" dirty="0"/>
              <a:t>ce qui plaît à Dieu</a:t>
            </a:r>
            <a:r>
              <a:rPr lang="fr-FR" dirty="0"/>
              <a:t>…»</a:t>
            </a:r>
          </a:p>
          <a:p>
            <a:r>
              <a:rPr lang="fr-FR" u="sng" dirty="0"/>
              <a:t>Prière litanique du 2° scrutin</a:t>
            </a:r>
          </a:p>
          <a:p>
            <a:pPr lvl="1"/>
            <a:r>
              <a:rPr lang="fr-FR" dirty="0"/>
              <a:t>« </a:t>
            </a:r>
            <a:r>
              <a:rPr lang="fr-FR" i="1" dirty="0"/>
              <a:t>Pour qu’ils soient </a:t>
            </a:r>
            <a:r>
              <a:rPr lang="fr-FR" b="1" i="1" dirty="0"/>
              <a:t>illuminés par l’Esprit</a:t>
            </a:r>
            <a:r>
              <a:rPr lang="fr-FR" i="1" dirty="0"/>
              <a:t>, confessent toujours l’Evangile du Salut, et le transmettent aux autres</a:t>
            </a:r>
            <a:r>
              <a:rPr lang="fr-FR" dirty="0"/>
              <a:t>… »</a:t>
            </a:r>
          </a:p>
          <a:p>
            <a:pPr lvl="1"/>
            <a:r>
              <a:rPr lang="fr-FR" dirty="0"/>
              <a:t>« </a:t>
            </a:r>
            <a:r>
              <a:rPr lang="fr-FR" i="1" dirty="0"/>
              <a:t>Pour qu’ils soient </a:t>
            </a:r>
            <a:r>
              <a:rPr lang="fr-FR" b="1" i="1" dirty="0"/>
              <a:t>délivrés</a:t>
            </a:r>
            <a:r>
              <a:rPr lang="fr-FR" i="1" dirty="0"/>
              <a:t> par la puissance de l’Esprit Saint, et passent </a:t>
            </a:r>
            <a:r>
              <a:rPr lang="fr-FR" b="1" i="1" dirty="0"/>
              <a:t>de la crainte à la confiance</a:t>
            </a:r>
            <a:r>
              <a:rPr lang="fr-FR" dirty="0"/>
              <a:t>…»</a:t>
            </a:r>
          </a:p>
          <a:p>
            <a:pPr lvl="1"/>
            <a:r>
              <a:rPr lang="fr-FR" dirty="0"/>
              <a:t>« </a:t>
            </a:r>
            <a:r>
              <a:rPr lang="fr-FR" i="1" dirty="0"/>
              <a:t>Pour qu’ils deviennent des hommes et des femmes spirituels, et s’appliquent à reconnaître ce qui est </a:t>
            </a:r>
            <a:r>
              <a:rPr lang="fr-FR" b="1" i="1" dirty="0"/>
              <a:t>juste et saint</a:t>
            </a:r>
            <a:r>
              <a:rPr lang="fr-FR" dirty="0"/>
              <a:t>… »</a:t>
            </a:r>
          </a:p>
        </p:txBody>
      </p:sp>
    </p:spTree>
    <p:extLst>
      <p:ext uri="{BB962C8B-B14F-4D97-AF65-F5344CB8AC3E}">
        <p14:creationId xmlns:p14="http://schemas.microsoft.com/office/powerpoint/2010/main" val="41295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A8841D-7811-4E28-9219-32ADC3B4BCBD}"/>
              </a:ext>
            </a:extLst>
          </p:cNvPr>
          <p:cNvSpPr>
            <a:spLocks noGrp="1"/>
          </p:cNvSpPr>
          <p:nvPr>
            <p:ph type="title"/>
          </p:nvPr>
        </p:nvSpPr>
        <p:spPr/>
        <p:txBody>
          <a:bodyPr/>
          <a:lstStyle/>
          <a:p>
            <a:pPr algn="r"/>
            <a:r>
              <a:rPr lang="fr-FR" b="1" dirty="0">
                <a:solidFill>
                  <a:srgbClr val="B71234"/>
                </a:solidFill>
              </a:rPr>
              <a:t>Le temps de la purification </a:t>
            </a:r>
            <a:endParaRPr lang="fr-FR" dirty="0">
              <a:solidFill>
                <a:srgbClr val="B71234"/>
              </a:solidFill>
            </a:endParaRPr>
          </a:p>
        </p:txBody>
      </p:sp>
      <p:sp>
        <p:nvSpPr>
          <p:cNvPr id="3" name="Espace réservé du contenu 2">
            <a:extLst>
              <a:ext uri="{FF2B5EF4-FFF2-40B4-BE49-F238E27FC236}">
                <a16:creationId xmlns:a16="http://schemas.microsoft.com/office/drawing/2014/main" id="{057000BB-A529-431D-AE53-6B9F3BB576A7}"/>
              </a:ext>
            </a:extLst>
          </p:cNvPr>
          <p:cNvSpPr>
            <a:spLocks noGrp="1"/>
          </p:cNvSpPr>
          <p:nvPr>
            <p:ph idx="1"/>
          </p:nvPr>
        </p:nvSpPr>
        <p:spPr/>
        <p:txBody>
          <a:bodyPr/>
          <a:lstStyle/>
          <a:p>
            <a:r>
              <a:rPr lang="fr-FR" u="sng" dirty="0"/>
              <a:t>Exorcisme du 2° scrutin</a:t>
            </a:r>
          </a:p>
          <a:p>
            <a:pPr marL="0" indent="0">
              <a:buNone/>
            </a:pPr>
            <a:r>
              <a:rPr lang="fr-FR" dirty="0"/>
              <a:t>	« </a:t>
            </a:r>
            <a:r>
              <a:rPr lang="fr-FR" i="1" dirty="0"/>
              <a:t>Seigneur Jésus, quand tu fus baptisé, les cieux se sont ouverts et l’Esprit Saint a demeuré sur toi pour qu’en lui tu évangélises les pauvres et rendes la vue aux aveugles.</a:t>
            </a:r>
          </a:p>
          <a:p>
            <a:pPr marL="0" indent="0">
              <a:buNone/>
            </a:pPr>
            <a:r>
              <a:rPr lang="fr-FR" i="1" dirty="0"/>
              <a:t>	Fais descendre cet Esprit sur ceux qui aspirent à tes sacrements : qu’ils soient </a:t>
            </a:r>
            <a:r>
              <a:rPr lang="fr-FR" b="1" i="1" dirty="0"/>
              <a:t>préservés de l’erreur, du doute, et de l’incroyance </a:t>
            </a:r>
            <a:r>
              <a:rPr lang="fr-FR" i="1" dirty="0"/>
              <a:t>et </a:t>
            </a:r>
            <a:r>
              <a:rPr lang="fr-FR" b="1" i="1" dirty="0"/>
              <a:t>conduits par une foi éclairée</a:t>
            </a:r>
            <a:r>
              <a:rPr lang="fr-FR" i="1" dirty="0"/>
              <a:t>, afin que, les yeux levés vers toi, </a:t>
            </a:r>
            <a:r>
              <a:rPr lang="fr-FR" b="1" i="1" dirty="0"/>
              <a:t>ils te contemplent</a:t>
            </a:r>
            <a:r>
              <a:rPr lang="fr-FR" i="1" dirty="0"/>
              <a:t> d’un regard purifié, Toi qui règnes pour les siècles des siècles. Amen</a:t>
            </a:r>
            <a:r>
              <a:rPr lang="fr-FR" dirty="0"/>
              <a:t> »</a:t>
            </a:r>
          </a:p>
        </p:txBody>
      </p:sp>
    </p:spTree>
    <p:extLst>
      <p:ext uri="{BB962C8B-B14F-4D97-AF65-F5344CB8AC3E}">
        <p14:creationId xmlns:p14="http://schemas.microsoft.com/office/powerpoint/2010/main" val="33790925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4499</Words>
  <Application>Microsoft Office PowerPoint</Application>
  <PresentationFormat>Grand écran</PresentationFormat>
  <Paragraphs>314</Paragraphs>
  <Slides>52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52</vt:i4>
      </vt:variant>
    </vt:vector>
  </HeadingPairs>
  <TitlesOfParts>
    <vt:vector size="59" baseType="lpstr">
      <vt:lpstr>Arial</vt:lpstr>
      <vt:lpstr>Augusta</vt:lpstr>
      <vt:lpstr>Calibri</vt:lpstr>
      <vt:lpstr>Calibri Light</vt:lpstr>
      <vt:lpstr>Times New Roman</vt:lpstr>
      <vt:lpstr>Wingdings</vt:lpstr>
      <vt:lpstr>Thème Office</vt:lpstr>
      <vt:lpstr>Halte spirituelle 2024</vt:lpstr>
      <vt:lpstr>La vie dans l’Esprit,  sous l’angle du combat spirituel</vt:lpstr>
      <vt:lpstr>Plan de l’intervention</vt:lpstr>
      <vt:lpstr>1. Ce qu’enseigne le rituel  de l’initiation chrétienne des adultes</vt:lpstr>
      <vt:lpstr>Rituel de l’initiation chrétienne des adultes</vt:lpstr>
      <vt:lpstr>Rituel de l’initiation chrétienne des adultes</vt:lpstr>
      <vt:lpstr>Le temps de la première évangélisation</vt:lpstr>
      <vt:lpstr>Le temps de la purification </vt:lpstr>
      <vt:lpstr>Le temps de la purification </vt:lpstr>
      <vt:lpstr>Le temps de la purification </vt:lpstr>
      <vt:lpstr>Célébration des sacrements de l’initiation</vt:lpstr>
      <vt:lpstr>Baptême et confirmation</vt:lpstr>
      <vt:lpstr>Confirmation</vt:lpstr>
      <vt:lpstr>Résumons Que réalise donc l’Esprit Saint ?</vt:lpstr>
      <vt:lpstr>Que réalise donc l’Esprit Saint ?</vt:lpstr>
      <vt:lpstr>Que réalise donc l’Esprit Saint ?</vt:lpstr>
      <vt:lpstr>Que réalise donc l’Esprit Saint ?</vt:lpstr>
      <vt:lpstr>2. Le combat spirituel  marque de la vie chrétienne</vt:lpstr>
      <vt:lpstr>Entraînement au combat spirituel</vt:lpstr>
      <vt:lpstr>Le combat spirituel </vt:lpstr>
      <vt:lpstr>Le combat spirituel</vt:lpstr>
      <vt:lpstr>Le combat spirituel</vt:lpstr>
      <vt:lpstr>C’est d’abord le combat du Christ</vt:lpstr>
      <vt:lpstr>Participation au combat du Christ  </vt:lpstr>
      <vt:lpstr> 3. Le pape François et le combat spirituel </vt:lpstr>
      <vt:lpstr>La vie chrétienne est un combat permanent</vt:lpstr>
      <vt:lpstr>Trois directions du combat </vt:lpstr>
      <vt:lpstr>Les séductions du monde </vt:lpstr>
      <vt:lpstr>Les fragilités personnelles </vt:lpstr>
      <vt:lpstr>Satan, le diable, le Prince du mal</vt:lpstr>
      <vt:lpstr>Le diable n’est pas un mythe </vt:lpstr>
      <vt:lpstr>Les moyens du combat </vt:lpstr>
      <vt:lpstr>La victoire passe par le mystère de la croix</vt:lpstr>
      <vt:lpstr>Veillez donc !</vt:lpstr>
      <vt:lpstr>Ne pas craindre le diable</vt:lpstr>
      <vt:lpstr>Ne pas craindre le diable</vt:lpstr>
      <vt:lpstr>Ne pas craindre le diable</vt:lpstr>
      <vt:lpstr>3 hypothèses</vt:lpstr>
      <vt:lpstr>4. Les 7 dons de l’Esprit Saint </vt:lpstr>
      <vt:lpstr>La sagesse</vt:lpstr>
      <vt:lpstr>L’intelligence </vt:lpstr>
      <vt:lpstr>Le conseil</vt:lpstr>
      <vt:lpstr>La force </vt:lpstr>
      <vt:lpstr>La science </vt:lpstr>
      <vt:lpstr>La piété</vt:lpstr>
      <vt:lpstr>La crainte</vt:lpstr>
      <vt:lpstr>5. Conclusion</vt:lpstr>
      <vt:lpstr>Marchez sous la conduite de l’Esprit Saint</vt:lpstr>
      <vt:lpstr>Marchons sous la conduite de l’Esprit Saint</vt:lpstr>
      <vt:lpstr>  Prière du Cardinal Jean Verdier (1864-1940)  </vt:lpstr>
      <vt:lpstr> Prière du Cardinal John Henry Newman (1801-1890) </vt:lpstr>
      <vt:lpstr>Envoi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Halte spirituelle</dc:title>
  <dc:creator>Pascal ROLAND</dc:creator>
  <cp:lastModifiedBy>Pascal ROLAND</cp:lastModifiedBy>
  <cp:revision>106</cp:revision>
  <cp:lastPrinted>2024-03-08T16:20:03Z</cp:lastPrinted>
  <dcterms:created xsi:type="dcterms:W3CDTF">2024-02-02T08:25:39Z</dcterms:created>
  <dcterms:modified xsi:type="dcterms:W3CDTF">2024-03-16T20:19:26Z</dcterms:modified>
</cp:coreProperties>
</file>