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13" roundtripDataSignature="AMtx7mgfOpTHlxWslF13LZ31OQj1R2WfT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customschemas.google.com/relationships/presentationmetadata" Target="metadata"/><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et contenu" type="obj">
  <p:cSld name="OBJECT">
    <p:spTree>
      <p:nvGrpSpPr>
        <p:cNvPr id="11" name="Shape 11"/>
        <p:cNvGrpSpPr/>
        <p:nvPr/>
      </p:nvGrpSpPr>
      <p:grpSpPr>
        <a:xfrm>
          <a:off x="0" y="0"/>
          <a:ext cx="0" cy="0"/>
          <a:chOff x="0" y="0"/>
          <a:chExt cx="0" cy="0"/>
        </a:xfrm>
      </p:grpSpPr>
      <p:sp>
        <p:nvSpPr>
          <p:cNvPr id="12" name="Google Shape;12;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1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 name="Google Shape;14;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et texte vertical" type="vertTx">
  <p:cSld name="VERTICAL_TEXT">
    <p:spTree>
      <p:nvGrpSpPr>
        <p:cNvPr id="68" name="Shape 68"/>
        <p:cNvGrpSpPr/>
        <p:nvPr/>
      </p:nvGrpSpPr>
      <p:grpSpPr>
        <a:xfrm>
          <a:off x="0" y="0"/>
          <a:ext cx="0" cy="0"/>
          <a:chOff x="0" y="0"/>
          <a:chExt cx="0" cy="0"/>
        </a:xfrm>
      </p:grpSpPr>
      <p:sp>
        <p:nvSpPr>
          <p:cNvPr id="69" name="Google Shape;69;p1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9"/>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vertical et texte" type="vertTitleAndTx">
  <p:cSld name="VERTICAL_TITLE_AND_VERTICAL_TEXT">
    <p:spTree>
      <p:nvGrpSpPr>
        <p:cNvPr id="74" name="Shape 74"/>
        <p:cNvGrpSpPr/>
        <p:nvPr/>
      </p:nvGrpSpPr>
      <p:grpSpPr>
        <a:xfrm>
          <a:off x="0" y="0"/>
          <a:ext cx="0" cy="0"/>
          <a:chOff x="0" y="0"/>
          <a:chExt cx="0" cy="0"/>
        </a:xfrm>
      </p:grpSpPr>
      <p:sp>
        <p:nvSpPr>
          <p:cNvPr id="75" name="Google Shape;75;p20"/>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20"/>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e de titre" type="title">
  <p:cSld name="TITLE">
    <p:spTree>
      <p:nvGrpSpPr>
        <p:cNvPr id="17" name="Shape 17"/>
        <p:cNvGrpSpPr/>
        <p:nvPr/>
      </p:nvGrpSpPr>
      <p:grpSpPr>
        <a:xfrm>
          <a:off x="0" y="0"/>
          <a:ext cx="0" cy="0"/>
          <a:chOff x="0" y="0"/>
          <a:chExt cx="0" cy="0"/>
        </a:xfrm>
      </p:grpSpPr>
      <p:sp>
        <p:nvSpPr>
          <p:cNvPr id="18" name="Google Shape;18;p11"/>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1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0" name="Google Shape;20;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de section" type="secHead">
  <p:cSld name="SECTION_HEADER">
    <p:spTree>
      <p:nvGrpSpPr>
        <p:cNvPr id="23" name="Shape 23"/>
        <p:cNvGrpSpPr/>
        <p:nvPr/>
      </p:nvGrpSpPr>
      <p:grpSpPr>
        <a:xfrm>
          <a:off x="0" y="0"/>
          <a:ext cx="0" cy="0"/>
          <a:chOff x="0" y="0"/>
          <a:chExt cx="0" cy="0"/>
        </a:xfrm>
      </p:grpSpPr>
      <p:sp>
        <p:nvSpPr>
          <p:cNvPr id="24" name="Google Shape;24;p12"/>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12"/>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ux contenus" type="twoObj">
  <p:cSld name="TWO_OBJECTS">
    <p:spTree>
      <p:nvGrpSpPr>
        <p:cNvPr id="29" name="Shape 29"/>
        <p:cNvGrpSpPr/>
        <p:nvPr/>
      </p:nvGrpSpPr>
      <p:grpSpPr>
        <a:xfrm>
          <a:off x="0" y="0"/>
          <a:ext cx="0" cy="0"/>
          <a:chOff x="0" y="0"/>
          <a:chExt cx="0" cy="0"/>
        </a:xfrm>
      </p:grpSpPr>
      <p:sp>
        <p:nvSpPr>
          <p:cNvPr id="30" name="Google Shape;30;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13"/>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13"/>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ison" type="twoTxTwoObj">
  <p:cSld name="TWO_OBJECTS_WITH_TEXT">
    <p:spTree>
      <p:nvGrpSpPr>
        <p:cNvPr id="36" name="Shape 36"/>
        <p:cNvGrpSpPr/>
        <p:nvPr/>
      </p:nvGrpSpPr>
      <p:grpSpPr>
        <a:xfrm>
          <a:off x="0" y="0"/>
          <a:ext cx="0" cy="0"/>
          <a:chOff x="0" y="0"/>
          <a:chExt cx="0" cy="0"/>
        </a:xfrm>
      </p:grpSpPr>
      <p:sp>
        <p:nvSpPr>
          <p:cNvPr id="37" name="Google Shape;37;p14"/>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14"/>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14"/>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14"/>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14"/>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seul" type="titleOnly">
  <p:cSld name="TITLE_ONLY">
    <p:spTree>
      <p:nvGrpSpPr>
        <p:cNvPr id="45" name="Shape 45"/>
        <p:cNvGrpSpPr/>
        <p:nvPr/>
      </p:nvGrpSpPr>
      <p:grpSpPr>
        <a:xfrm>
          <a:off x="0" y="0"/>
          <a:ext cx="0" cy="0"/>
          <a:chOff x="0" y="0"/>
          <a:chExt cx="0" cy="0"/>
        </a:xfrm>
      </p:grpSpPr>
      <p:sp>
        <p:nvSpPr>
          <p:cNvPr id="46" name="Google Shape;46;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ide" type="blank">
  <p:cSld name="BLANK">
    <p:spTree>
      <p:nvGrpSpPr>
        <p:cNvPr id="50" name="Shape 50"/>
        <p:cNvGrpSpPr/>
        <p:nvPr/>
      </p:nvGrpSpPr>
      <p:grpSpPr>
        <a:xfrm>
          <a:off x="0" y="0"/>
          <a:ext cx="0" cy="0"/>
          <a:chOff x="0" y="0"/>
          <a:chExt cx="0" cy="0"/>
        </a:xfrm>
      </p:grpSpPr>
      <p:sp>
        <p:nvSpPr>
          <p:cNvPr id="51" name="Google Shape;51;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u avec légende" type="objTx">
  <p:cSld name="OBJECT_WITH_CAPTION_TEXT">
    <p:spTree>
      <p:nvGrpSpPr>
        <p:cNvPr id="54" name="Shape 54"/>
        <p:cNvGrpSpPr/>
        <p:nvPr/>
      </p:nvGrpSpPr>
      <p:grpSpPr>
        <a:xfrm>
          <a:off x="0" y="0"/>
          <a:ext cx="0" cy="0"/>
          <a:chOff x="0" y="0"/>
          <a:chExt cx="0" cy="0"/>
        </a:xfrm>
      </p:grpSpPr>
      <p:sp>
        <p:nvSpPr>
          <p:cNvPr id="55" name="Google Shape;55;p17"/>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7"/>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7"/>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 avec légende" type="picTx">
  <p:cSld name="PICTURE_WITH_CAPTION_TEXT">
    <p:spTree>
      <p:nvGrpSpPr>
        <p:cNvPr id="61" name="Shape 61"/>
        <p:cNvGrpSpPr/>
        <p:nvPr/>
      </p:nvGrpSpPr>
      <p:grpSpPr>
        <a:xfrm>
          <a:off x="0" y="0"/>
          <a:ext cx="0" cy="0"/>
          <a:chOff x="0" y="0"/>
          <a:chExt cx="0" cy="0"/>
        </a:xfrm>
      </p:grpSpPr>
      <p:sp>
        <p:nvSpPr>
          <p:cNvPr id="62" name="Google Shape;62;p18"/>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8"/>
          <p:cNvSpPr/>
          <p:nvPr>
            <p:ph idx="2" type="pic"/>
          </p:nvPr>
        </p:nvSpPr>
        <p:spPr>
          <a:xfrm>
            <a:off x="5183188" y="987425"/>
            <a:ext cx="6172200" cy="4873625"/>
          </a:xfrm>
          <a:prstGeom prst="rect">
            <a:avLst/>
          </a:prstGeom>
          <a:noFill/>
          <a:ln>
            <a:noFill/>
          </a:ln>
        </p:spPr>
      </p:sp>
      <p:sp>
        <p:nvSpPr>
          <p:cNvPr id="64" name="Google Shape;64;p18"/>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r-FR"/>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 Id="rId4" Type="http://schemas.openxmlformats.org/officeDocument/2006/relationships/hyperlink" Target="http://www.laityfamilylife.va/content/laityfamilylife/fr/amoris-laetitia.html" TargetMode="External"/><Relationship Id="rId5" Type="http://schemas.openxmlformats.org/officeDocument/2006/relationships/image" Target="../media/image7.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hyperlink" Target="http://www.laityfamilylife.va/content/laityfamilylife/fr/amoris-laetitia.html" TargetMode="External"/><Relationship Id="rId4" Type="http://schemas.openxmlformats.org/officeDocument/2006/relationships/image" Target="../media/image9.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6.png"/><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hyperlink" Target="http://www.laityfamilylife.va/content/laityfamilylife/fr/amoris-laetitia.html" TargetMode="External"/><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hyperlink" Target="http://www.laityfamilylife.va/content/laityfamilylife/fr/amoris-laetitia.html" TargetMode="External"/><Relationship Id="rId4" Type="http://schemas.openxmlformats.org/officeDocument/2006/relationships/image" Target="../media/image8.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hyperlink" Target="http://www.laityfamilylife.va/content/laityfamilylife/fr/amoris-laetitia.html" TargetMode="External"/><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hyperlink" Target="http://www.laityfamilylife.va/content/laityfamilylife/fr/amoris-laetitia.html" TargetMode="External"/><Relationship Id="rId4" Type="http://schemas.openxmlformats.org/officeDocument/2006/relationships/image" Target="../media/image10.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hyperlink" Target="http://www.laityfamilylife.va/content/laityfamilylife/fr/amoris-laetitia.html" TargetMode="External"/><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pic>
        <p:nvPicPr>
          <p:cNvPr id="84" name="Google Shape;84;p1"/>
          <p:cNvPicPr preferRelativeResize="0"/>
          <p:nvPr/>
        </p:nvPicPr>
        <p:blipFill rotWithShape="1">
          <a:blip r:embed="rId3">
            <a:alphaModFix/>
          </a:blip>
          <a:srcRect b="0" l="0" r="0" t="0"/>
          <a:stretch/>
        </p:blipFill>
        <p:spPr>
          <a:xfrm>
            <a:off x="4644629" y="3160799"/>
            <a:ext cx="4914150" cy="2657512"/>
          </a:xfrm>
          <a:prstGeom prst="rect">
            <a:avLst/>
          </a:prstGeom>
          <a:noFill/>
          <a:ln>
            <a:noFill/>
          </a:ln>
        </p:spPr>
      </p:pic>
      <p:sp>
        <p:nvSpPr>
          <p:cNvPr id="85" name="Google Shape;85;p1"/>
          <p:cNvSpPr txBox="1"/>
          <p:nvPr>
            <p:ph idx="1" type="body"/>
          </p:nvPr>
        </p:nvSpPr>
        <p:spPr>
          <a:xfrm>
            <a:off x="466671" y="2469823"/>
            <a:ext cx="11537950" cy="4039465"/>
          </a:xfrm>
          <a:prstGeom prst="rect">
            <a:avLst/>
          </a:prstGeom>
          <a:noFill/>
          <a:ln>
            <a:noFill/>
          </a:ln>
        </p:spPr>
        <p:txBody>
          <a:bodyPr anchorCtr="0" anchor="t" bIns="45700" lIns="91425" spcFirstLastPara="1" rIns="91425" wrap="square" tIns="45700">
            <a:normAutofit fontScale="85000" lnSpcReduction="20000"/>
          </a:bodyPr>
          <a:lstStyle/>
          <a:p>
            <a:pPr indent="0" lvl="0" marL="0" rtl="0" algn="l">
              <a:lnSpc>
                <a:spcPct val="90000"/>
              </a:lnSpc>
              <a:spcBef>
                <a:spcPts val="0"/>
              </a:spcBef>
              <a:spcAft>
                <a:spcPts val="0"/>
              </a:spcAft>
              <a:buClr>
                <a:schemeClr val="dk1"/>
              </a:buClr>
              <a:buSzPct val="100000"/>
              <a:buFont typeface="Arial"/>
              <a:buNone/>
            </a:pPr>
            <a:r>
              <a:t/>
            </a:r>
            <a:endParaRPr sz="3600"/>
          </a:p>
          <a:p>
            <a:pPr indent="0" lvl="0" marL="0" rtl="0" algn="l">
              <a:lnSpc>
                <a:spcPct val="90000"/>
              </a:lnSpc>
              <a:spcBef>
                <a:spcPts val="1000"/>
              </a:spcBef>
              <a:spcAft>
                <a:spcPts val="0"/>
              </a:spcAft>
              <a:buClr>
                <a:schemeClr val="dk1"/>
              </a:buClr>
              <a:buSzPct val="100000"/>
              <a:buFont typeface="Arial"/>
              <a:buNone/>
            </a:pPr>
            <a:r>
              <a:t/>
            </a:r>
            <a:endParaRPr sz="3600"/>
          </a:p>
          <a:p>
            <a:pPr indent="-228600" lvl="0" marL="228600" rtl="0" algn="l">
              <a:lnSpc>
                <a:spcPct val="150000"/>
              </a:lnSpc>
              <a:spcBef>
                <a:spcPts val="1000"/>
              </a:spcBef>
              <a:spcAft>
                <a:spcPts val="0"/>
              </a:spcAft>
              <a:buClr>
                <a:srgbClr val="000000"/>
              </a:buClr>
              <a:buSzPct val="100000"/>
              <a:buChar char="•"/>
            </a:pPr>
            <a:r>
              <a:rPr lang="fr-FR" sz="3600">
                <a:solidFill>
                  <a:srgbClr val="000000"/>
                </a:solidFill>
              </a:rPr>
              <a:t>19 mars 2021 : Saint Joseph</a:t>
            </a:r>
            <a:endParaRPr/>
          </a:p>
          <a:p>
            <a:pPr indent="-228600" lvl="0" marL="228600" rtl="0" algn="l">
              <a:lnSpc>
                <a:spcPct val="150000"/>
              </a:lnSpc>
              <a:spcBef>
                <a:spcPts val="1000"/>
              </a:spcBef>
              <a:spcAft>
                <a:spcPts val="0"/>
              </a:spcAft>
              <a:buClr>
                <a:srgbClr val="000000"/>
              </a:buClr>
              <a:buSzPct val="100000"/>
              <a:buChar char="•"/>
            </a:pPr>
            <a:r>
              <a:rPr lang="fr-FR" sz="3600">
                <a:solidFill>
                  <a:srgbClr val="000000"/>
                </a:solidFill>
              </a:rPr>
              <a:t>25 - 26 juin 2022 : </a:t>
            </a:r>
            <a:endParaRPr/>
          </a:p>
          <a:p>
            <a:pPr indent="0" lvl="0" marL="0" rtl="0" algn="l">
              <a:lnSpc>
                <a:spcPct val="150000"/>
              </a:lnSpc>
              <a:spcBef>
                <a:spcPts val="1000"/>
              </a:spcBef>
              <a:spcAft>
                <a:spcPts val="0"/>
              </a:spcAft>
              <a:buClr>
                <a:schemeClr val="dk1"/>
              </a:buClr>
              <a:buSzPct val="100000"/>
              <a:buNone/>
            </a:pPr>
            <a:r>
              <a:t/>
            </a:r>
            <a:endParaRPr sz="3600">
              <a:solidFill>
                <a:srgbClr val="000000"/>
              </a:solidFill>
            </a:endParaRPr>
          </a:p>
          <a:p>
            <a:pPr indent="0" lvl="0" marL="0" rtl="0" algn="l">
              <a:lnSpc>
                <a:spcPct val="150000"/>
              </a:lnSpc>
              <a:spcBef>
                <a:spcPts val="1000"/>
              </a:spcBef>
              <a:spcAft>
                <a:spcPts val="0"/>
              </a:spcAft>
              <a:buClr>
                <a:srgbClr val="000000"/>
              </a:buClr>
              <a:buSzPct val="100000"/>
              <a:buNone/>
            </a:pPr>
            <a:r>
              <a:rPr lang="fr-FR" sz="3600">
                <a:solidFill>
                  <a:srgbClr val="000000"/>
                </a:solidFill>
              </a:rPr>
              <a:t>L'amour familial : vocation et chemin de sainteté </a:t>
            </a:r>
            <a:endParaRPr/>
          </a:p>
          <a:p>
            <a:pPr indent="0" lvl="0" marL="0" rtl="0" algn="l">
              <a:lnSpc>
                <a:spcPct val="90000"/>
              </a:lnSpc>
              <a:spcBef>
                <a:spcPts val="1000"/>
              </a:spcBef>
              <a:spcAft>
                <a:spcPts val="0"/>
              </a:spcAft>
              <a:buClr>
                <a:schemeClr val="dk1"/>
              </a:buClr>
              <a:buSzPct val="100000"/>
              <a:buFont typeface="Arial"/>
              <a:buNone/>
            </a:pPr>
            <a:r>
              <a:t/>
            </a:r>
            <a:endParaRPr i="1" sz="2400"/>
          </a:p>
        </p:txBody>
      </p:sp>
      <p:pic>
        <p:nvPicPr>
          <p:cNvPr descr="Amoris Laetitia - Site" id="86" name="Google Shape;86;p1">
            <a:hlinkClick r:id="rId4"/>
          </p:cNvPr>
          <p:cNvPicPr preferRelativeResize="0"/>
          <p:nvPr/>
        </p:nvPicPr>
        <p:blipFill rotWithShape="1">
          <a:blip r:embed="rId5">
            <a:alphaModFix/>
          </a:blip>
          <a:srcRect b="0" l="0" r="0" t="0"/>
          <a:stretch/>
        </p:blipFill>
        <p:spPr>
          <a:xfrm>
            <a:off x="952107" y="-37707"/>
            <a:ext cx="9257122" cy="3553422"/>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4"/>
                                        </p:tgtEl>
                                        <p:attrNameLst>
                                          <p:attrName>style.visibility</p:attrName>
                                        </p:attrNameLst>
                                      </p:cBhvr>
                                      <p:to>
                                        <p:strVal val="visible"/>
                                      </p:to>
                                    </p:set>
                                    <p:animEffect filter="fade" transition="in">
                                      <p:cBhvr>
                                        <p:cTn dur="500"/>
                                        <p:tgtEl>
                                          <p:spTgt spid="8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2"/>
          <p:cNvSpPr txBox="1"/>
          <p:nvPr>
            <p:ph idx="1" type="body"/>
          </p:nvPr>
        </p:nvSpPr>
        <p:spPr>
          <a:xfrm>
            <a:off x="1404593" y="2083324"/>
            <a:ext cx="10407193" cy="470397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l">
              <a:lnSpc>
                <a:spcPct val="90000"/>
              </a:lnSpc>
              <a:spcBef>
                <a:spcPts val="0"/>
              </a:spcBef>
              <a:spcAft>
                <a:spcPts val="0"/>
              </a:spcAft>
              <a:buClr>
                <a:schemeClr val="dk1"/>
              </a:buClr>
              <a:buSzPct val="100000"/>
              <a:buFont typeface="Arial"/>
              <a:buNone/>
            </a:pPr>
            <a:r>
              <a:t/>
            </a:r>
            <a:endParaRPr sz="3600"/>
          </a:p>
          <a:p>
            <a:pPr indent="0" lvl="0" marL="0" rtl="0" algn="ctr">
              <a:lnSpc>
                <a:spcPct val="90000"/>
              </a:lnSpc>
              <a:spcBef>
                <a:spcPts val="1000"/>
              </a:spcBef>
              <a:spcAft>
                <a:spcPts val="0"/>
              </a:spcAft>
              <a:buClr>
                <a:schemeClr val="dk1"/>
              </a:buClr>
              <a:buSzPct val="100000"/>
              <a:buNone/>
            </a:pPr>
            <a:r>
              <a:rPr lang="fr-FR" sz="4400"/>
              <a:t> </a:t>
            </a:r>
            <a:r>
              <a:rPr b="1" lang="fr-FR" sz="4400"/>
              <a:t>Les incontournables d'Amoris Laetitia</a:t>
            </a:r>
            <a:endParaRPr/>
          </a:p>
          <a:p>
            <a:pPr indent="0" lvl="0" marL="0" rtl="0" algn="ctr">
              <a:lnSpc>
                <a:spcPct val="90000"/>
              </a:lnSpc>
              <a:spcBef>
                <a:spcPts val="1000"/>
              </a:spcBef>
              <a:spcAft>
                <a:spcPts val="0"/>
              </a:spcAft>
              <a:buClr>
                <a:schemeClr val="dk1"/>
              </a:buClr>
              <a:buSzPct val="100000"/>
              <a:buNone/>
            </a:pPr>
            <a:r>
              <a:t/>
            </a:r>
            <a:endParaRPr sz="4400"/>
          </a:p>
          <a:p>
            <a:pPr indent="-228600" lvl="0" marL="228600" rtl="0" algn="l">
              <a:lnSpc>
                <a:spcPct val="150000"/>
              </a:lnSpc>
              <a:spcBef>
                <a:spcPts val="1000"/>
              </a:spcBef>
              <a:spcAft>
                <a:spcPts val="0"/>
              </a:spcAft>
              <a:buClr>
                <a:schemeClr val="dk1"/>
              </a:buClr>
              <a:buSzPct val="100000"/>
              <a:buChar char="•"/>
            </a:pPr>
            <a:r>
              <a:rPr lang="fr-FR" sz="3200"/>
              <a:t>Cultiver la joie de l'amour </a:t>
            </a:r>
            <a:endParaRPr/>
          </a:p>
          <a:p>
            <a:pPr indent="-228600" lvl="0" marL="228600" rtl="0" algn="l">
              <a:lnSpc>
                <a:spcPct val="150000"/>
              </a:lnSpc>
              <a:spcBef>
                <a:spcPts val="1000"/>
              </a:spcBef>
              <a:spcAft>
                <a:spcPts val="0"/>
              </a:spcAft>
              <a:buClr>
                <a:schemeClr val="dk1"/>
              </a:buClr>
              <a:buSzPct val="100000"/>
              <a:buChar char="•"/>
            </a:pPr>
            <a:r>
              <a:rPr lang="fr-FR" sz="3200"/>
              <a:t>Proposer la bonne nouvelle du mariage </a:t>
            </a:r>
            <a:endParaRPr/>
          </a:p>
          <a:p>
            <a:pPr indent="-228600" lvl="0" marL="228600" rtl="0" algn="l">
              <a:lnSpc>
                <a:spcPct val="150000"/>
              </a:lnSpc>
              <a:spcBef>
                <a:spcPts val="1000"/>
              </a:spcBef>
              <a:spcAft>
                <a:spcPts val="0"/>
              </a:spcAft>
              <a:buClr>
                <a:schemeClr val="dk1"/>
              </a:buClr>
              <a:buSzPct val="100000"/>
              <a:buChar char="•"/>
            </a:pPr>
            <a:r>
              <a:rPr lang="fr-FR" sz="3200"/>
              <a:t>Accueillir inconditionnellement, adopter le regard miséricordieux de Jésus</a:t>
            </a:r>
            <a:r>
              <a:rPr lang="fr-FR" sz="4400"/>
              <a:t> </a:t>
            </a:r>
            <a:endParaRPr/>
          </a:p>
          <a:p>
            <a:pPr indent="0" lvl="0" marL="0" rtl="0" algn="l">
              <a:lnSpc>
                <a:spcPct val="90000"/>
              </a:lnSpc>
              <a:spcBef>
                <a:spcPts val="1000"/>
              </a:spcBef>
              <a:spcAft>
                <a:spcPts val="0"/>
              </a:spcAft>
              <a:buClr>
                <a:schemeClr val="dk1"/>
              </a:buClr>
              <a:buSzPct val="100000"/>
              <a:buFont typeface="Arial"/>
              <a:buNone/>
            </a:pPr>
            <a:r>
              <a:t/>
            </a:r>
            <a:endParaRPr i="1" sz="2400"/>
          </a:p>
        </p:txBody>
      </p:sp>
      <p:pic>
        <p:nvPicPr>
          <p:cNvPr descr="Amoris Laetitia - Site" id="92" name="Google Shape;92;p2">
            <a:hlinkClick r:id="rId3"/>
          </p:cNvPr>
          <p:cNvPicPr preferRelativeResize="0"/>
          <p:nvPr/>
        </p:nvPicPr>
        <p:blipFill rotWithShape="1">
          <a:blip r:embed="rId4">
            <a:alphaModFix/>
          </a:blip>
          <a:srcRect b="0" l="0" r="0" t="0"/>
          <a:stretch/>
        </p:blipFill>
        <p:spPr>
          <a:xfrm>
            <a:off x="0" y="-1732"/>
            <a:ext cx="6028841" cy="2420957"/>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pic>
        <p:nvPicPr>
          <p:cNvPr id="97" name="Google Shape;97;p3"/>
          <p:cNvPicPr preferRelativeResize="0"/>
          <p:nvPr>
            <p:ph idx="1" type="body"/>
          </p:nvPr>
        </p:nvPicPr>
        <p:blipFill rotWithShape="1">
          <a:blip r:embed="rId3">
            <a:alphaModFix/>
          </a:blip>
          <a:srcRect b="0" l="0" r="0" t="0"/>
          <a:stretch/>
        </p:blipFill>
        <p:spPr>
          <a:xfrm>
            <a:off x="564661" y="287718"/>
            <a:ext cx="3733019" cy="6265207"/>
          </a:xfrm>
          <a:prstGeom prst="rect">
            <a:avLst/>
          </a:prstGeom>
          <a:noFill/>
          <a:ln>
            <a:noFill/>
          </a:ln>
        </p:spPr>
      </p:pic>
      <p:pic>
        <p:nvPicPr>
          <p:cNvPr descr="https://www.sedifop.com/wp-content/uploads/2016/01/Logo-ann%C3%A9e-de-la-Mis%C3%A9ricorde-d%C3%A9tail-300x214.jpg" id="98" name="Google Shape;98;p3"/>
          <p:cNvPicPr preferRelativeResize="0"/>
          <p:nvPr/>
        </p:nvPicPr>
        <p:blipFill rotWithShape="1">
          <a:blip r:embed="rId4">
            <a:alphaModFix/>
          </a:blip>
          <a:srcRect b="29352" l="9935" r="31257" t="0"/>
          <a:stretch/>
        </p:blipFill>
        <p:spPr>
          <a:xfrm>
            <a:off x="4043681" y="305075"/>
            <a:ext cx="3383280" cy="2899283"/>
          </a:xfrm>
          <a:prstGeom prst="rect">
            <a:avLst/>
          </a:prstGeom>
          <a:noFill/>
          <a:ln>
            <a:noFill/>
          </a:ln>
        </p:spPr>
      </p:pic>
      <p:sp>
        <p:nvSpPr>
          <p:cNvPr id="99" name="Google Shape;99;p3"/>
          <p:cNvSpPr/>
          <p:nvPr/>
        </p:nvSpPr>
        <p:spPr>
          <a:xfrm>
            <a:off x="7609840" y="186024"/>
            <a:ext cx="4299250" cy="378565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fr-FR" sz="2400" u="none" cap="none" strike="noStrike">
                <a:solidFill>
                  <a:schemeClr val="dk1"/>
                </a:solidFill>
                <a:latin typeface="Calibri"/>
                <a:ea typeface="Calibri"/>
                <a:cs typeface="Calibri"/>
                <a:sym typeface="Calibri"/>
              </a:rPr>
              <a:t>Cette Exhortation acquiert un sens spécial dans le contexte de cette Année Jubilaire de la Miséricorde. [...] elle vise à encourager chacun à être un signe de miséricorde et de proximité là où la vie familiale ne se réalise pas parfaitement ou ne se déroule pas dans la paix et la joie.  (AL 5)</a:t>
            </a:r>
            <a:endParaRPr/>
          </a:p>
        </p:txBody>
      </p:sp>
      <p:sp>
        <p:nvSpPr>
          <p:cNvPr id="100" name="Google Shape;100;p3"/>
          <p:cNvSpPr txBox="1"/>
          <p:nvPr/>
        </p:nvSpPr>
        <p:spPr>
          <a:xfrm>
            <a:off x="4874596" y="4213931"/>
            <a:ext cx="5773083" cy="221599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fr-FR" sz="2400">
                <a:solidFill>
                  <a:schemeClr val="dk1"/>
                </a:solidFill>
                <a:latin typeface="Calibri"/>
                <a:ea typeface="Calibri"/>
                <a:cs typeface="Calibri"/>
                <a:sym typeface="Calibri"/>
              </a:rPr>
              <a:t>Jésus a regardé avec amour et tendresse les femmes et les hommes qu’il a rencontrés, en accompagnant leurs pas avec vérité, patience et miséricorde, tout en annonçant les exigences du Royaume de Dieu. (AL 60)</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8"/>
                                        </p:tgtEl>
                                        <p:attrNameLst>
                                          <p:attrName>style.visibility</p:attrName>
                                        </p:attrNameLst>
                                      </p:cBhvr>
                                      <p:to>
                                        <p:strVal val="visible"/>
                                      </p:to>
                                    </p:set>
                                    <p:animEffect filter="fade" transition="in">
                                      <p:cBhvr>
                                        <p:cTn dur="500"/>
                                        <p:tgtEl>
                                          <p:spTgt spid="9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4"/>
          <p:cNvSpPr txBox="1"/>
          <p:nvPr>
            <p:ph idx="1" type="body"/>
          </p:nvPr>
        </p:nvSpPr>
        <p:spPr>
          <a:xfrm>
            <a:off x="443061" y="2083324"/>
            <a:ext cx="11368726" cy="4703974"/>
          </a:xfrm>
          <a:prstGeom prst="rect">
            <a:avLst/>
          </a:prstGeom>
          <a:noFill/>
          <a:ln>
            <a:noFill/>
          </a:ln>
        </p:spPr>
        <p:txBody>
          <a:bodyPr anchorCtr="0" anchor="t" bIns="45700" lIns="91425" spcFirstLastPara="1" rIns="91425" wrap="square" tIns="45700">
            <a:normAutofit fontScale="55000" lnSpcReduction="20000"/>
          </a:bodyPr>
          <a:lstStyle/>
          <a:p>
            <a:pPr indent="0" lvl="0" marL="0" rtl="0" algn="l">
              <a:lnSpc>
                <a:spcPct val="90000"/>
              </a:lnSpc>
              <a:spcBef>
                <a:spcPts val="0"/>
              </a:spcBef>
              <a:spcAft>
                <a:spcPts val="0"/>
              </a:spcAft>
              <a:buClr>
                <a:schemeClr val="dk1"/>
              </a:buClr>
              <a:buSzPct val="100000"/>
              <a:buFont typeface="Arial"/>
              <a:buNone/>
            </a:pPr>
            <a:r>
              <a:t/>
            </a:r>
            <a:endParaRPr sz="3600"/>
          </a:p>
          <a:p>
            <a:pPr indent="0" lvl="0" marL="0" rtl="0" algn="ctr">
              <a:lnSpc>
                <a:spcPct val="90000"/>
              </a:lnSpc>
              <a:spcBef>
                <a:spcPts val="1000"/>
              </a:spcBef>
              <a:spcAft>
                <a:spcPts val="0"/>
              </a:spcAft>
              <a:buClr>
                <a:schemeClr val="dk1"/>
              </a:buClr>
              <a:buSzPct val="100000"/>
              <a:buNone/>
            </a:pPr>
            <a:r>
              <a:rPr lang="fr-FR" sz="4400"/>
              <a:t> </a:t>
            </a:r>
            <a:r>
              <a:rPr b="1" lang="fr-FR" sz="4400"/>
              <a:t>Les incontournables d'Amoris Laetitia</a:t>
            </a:r>
            <a:endParaRPr/>
          </a:p>
          <a:p>
            <a:pPr indent="0" lvl="0" marL="0" rtl="0" algn="ctr">
              <a:lnSpc>
                <a:spcPct val="90000"/>
              </a:lnSpc>
              <a:spcBef>
                <a:spcPts val="1000"/>
              </a:spcBef>
              <a:spcAft>
                <a:spcPts val="0"/>
              </a:spcAft>
              <a:buClr>
                <a:schemeClr val="dk1"/>
              </a:buClr>
              <a:buSzPct val="100000"/>
              <a:buNone/>
            </a:pPr>
            <a:r>
              <a:t/>
            </a:r>
            <a:endParaRPr sz="4400"/>
          </a:p>
          <a:p>
            <a:pPr indent="-228600" lvl="0" marL="228600" rtl="0" algn="l">
              <a:lnSpc>
                <a:spcPct val="90000"/>
              </a:lnSpc>
              <a:spcBef>
                <a:spcPts val="1000"/>
              </a:spcBef>
              <a:spcAft>
                <a:spcPts val="0"/>
              </a:spcAft>
              <a:buClr>
                <a:schemeClr val="dk1"/>
              </a:buClr>
              <a:buSzPct val="100000"/>
              <a:buChar char="•"/>
            </a:pPr>
            <a:r>
              <a:rPr lang="fr-FR" sz="4400"/>
              <a:t>Cultiver la joie de l'amour </a:t>
            </a:r>
            <a:endParaRPr/>
          </a:p>
          <a:p>
            <a:pPr indent="-228600" lvl="0" marL="228600" rtl="0" algn="l">
              <a:lnSpc>
                <a:spcPct val="90000"/>
              </a:lnSpc>
              <a:spcBef>
                <a:spcPts val="1000"/>
              </a:spcBef>
              <a:spcAft>
                <a:spcPts val="0"/>
              </a:spcAft>
              <a:buClr>
                <a:schemeClr val="dk1"/>
              </a:buClr>
              <a:buSzPct val="100000"/>
              <a:buChar char="•"/>
            </a:pPr>
            <a:r>
              <a:rPr lang="fr-FR" sz="4400"/>
              <a:t>Proposer la bonne nouvelle du mariage </a:t>
            </a:r>
            <a:endParaRPr/>
          </a:p>
          <a:p>
            <a:pPr indent="-228600" lvl="0" marL="228600" rtl="0" algn="l">
              <a:lnSpc>
                <a:spcPct val="90000"/>
              </a:lnSpc>
              <a:spcBef>
                <a:spcPts val="1000"/>
              </a:spcBef>
              <a:spcAft>
                <a:spcPts val="0"/>
              </a:spcAft>
              <a:buClr>
                <a:schemeClr val="dk1"/>
              </a:buClr>
              <a:buSzPct val="100000"/>
              <a:buChar char="•"/>
            </a:pPr>
            <a:r>
              <a:rPr lang="fr-FR" sz="4400"/>
              <a:t>Accueillir inconditionnellement, adopter le regard miséricordieux de Jésus </a:t>
            </a:r>
            <a:endParaRPr/>
          </a:p>
          <a:p>
            <a:pPr indent="-228600" lvl="0" marL="228600" rtl="0" algn="l">
              <a:lnSpc>
                <a:spcPct val="90000"/>
              </a:lnSpc>
              <a:spcBef>
                <a:spcPts val="1000"/>
              </a:spcBef>
              <a:spcAft>
                <a:spcPts val="0"/>
              </a:spcAft>
              <a:buClr>
                <a:schemeClr val="dk1"/>
              </a:buClr>
              <a:buSzPct val="100000"/>
              <a:buChar char="•"/>
            </a:pPr>
            <a:r>
              <a:rPr lang="fr-FR" sz="4400"/>
              <a:t>Partir du réel, du complexe, de la fragilité (La réalité est plus importante que l’idée)</a:t>
            </a:r>
            <a:endParaRPr/>
          </a:p>
          <a:p>
            <a:pPr indent="-228600" lvl="0" marL="228600" rtl="0" algn="l">
              <a:lnSpc>
                <a:spcPct val="90000"/>
              </a:lnSpc>
              <a:spcBef>
                <a:spcPts val="1000"/>
              </a:spcBef>
              <a:spcAft>
                <a:spcPts val="0"/>
              </a:spcAft>
              <a:buClr>
                <a:schemeClr val="dk1"/>
              </a:buClr>
              <a:buSzPct val="100000"/>
              <a:buChar char="•"/>
            </a:pPr>
            <a:r>
              <a:rPr lang="fr-FR" sz="4400"/>
              <a:t>Regarder d'abord ce qui est beau et bon dans les familles</a:t>
            </a:r>
            <a:endParaRPr/>
          </a:p>
          <a:p>
            <a:pPr indent="-228600" lvl="0" marL="228600" rtl="0" algn="l">
              <a:lnSpc>
                <a:spcPct val="90000"/>
              </a:lnSpc>
              <a:spcBef>
                <a:spcPts val="1000"/>
              </a:spcBef>
              <a:spcAft>
                <a:spcPts val="0"/>
              </a:spcAft>
              <a:buClr>
                <a:schemeClr val="dk1"/>
              </a:buClr>
              <a:buSzPct val="100000"/>
              <a:buChar char="•"/>
            </a:pPr>
            <a:r>
              <a:rPr lang="fr-FR" sz="4400"/>
              <a:t>Développer la conscience, la responsabilité, la liberté de chacun</a:t>
            </a:r>
            <a:endParaRPr/>
          </a:p>
          <a:p>
            <a:pPr indent="-228600" lvl="0" marL="228600" rtl="0" algn="l">
              <a:lnSpc>
                <a:spcPct val="90000"/>
              </a:lnSpc>
              <a:spcBef>
                <a:spcPts val="1000"/>
              </a:spcBef>
              <a:spcAft>
                <a:spcPts val="0"/>
              </a:spcAft>
              <a:buClr>
                <a:schemeClr val="dk1"/>
              </a:buClr>
              <a:buSzPct val="100000"/>
              <a:buChar char="•"/>
            </a:pPr>
            <a:r>
              <a:rPr lang="fr-FR" sz="4400"/>
              <a:t>Se mettre en chemin (Le temps est supérieur à l’espace)</a:t>
            </a:r>
            <a:endParaRPr/>
          </a:p>
          <a:p>
            <a:pPr indent="-228600" lvl="0" marL="228600" rtl="0" algn="l">
              <a:lnSpc>
                <a:spcPct val="90000"/>
              </a:lnSpc>
              <a:spcBef>
                <a:spcPts val="1000"/>
              </a:spcBef>
              <a:spcAft>
                <a:spcPts val="0"/>
              </a:spcAft>
              <a:buClr>
                <a:schemeClr val="dk1"/>
              </a:buClr>
              <a:buSzPct val="100000"/>
              <a:buChar char="•"/>
            </a:pPr>
            <a:r>
              <a:rPr lang="fr-FR" sz="4400"/>
              <a:t>Intégrer tout le monde</a:t>
            </a:r>
            <a:endParaRPr i="1" sz="2400"/>
          </a:p>
        </p:txBody>
      </p:sp>
      <p:pic>
        <p:nvPicPr>
          <p:cNvPr descr="Amoris Laetitia - Site" id="106" name="Google Shape;106;p4">
            <a:hlinkClick r:id="rId3"/>
          </p:cNvPr>
          <p:cNvPicPr preferRelativeResize="0"/>
          <p:nvPr/>
        </p:nvPicPr>
        <p:blipFill rotWithShape="1">
          <a:blip r:embed="rId4">
            <a:alphaModFix/>
          </a:blip>
          <a:srcRect b="0" l="0" r="0" t="0"/>
          <a:stretch/>
        </p:blipFill>
        <p:spPr>
          <a:xfrm>
            <a:off x="0" y="-1732"/>
            <a:ext cx="6028841" cy="2420957"/>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5"/>
          <p:cNvSpPr txBox="1"/>
          <p:nvPr>
            <p:ph idx="1" type="body"/>
          </p:nvPr>
        </p:nvSpPr>
        <p:spPr>
          <a:xfrm>
            <a:off x="999242" y="1495586"/>
            <a:ext cx="10128542" cy="5362414"/>
          </a:xfrm>
          <a:prstGeom prst="rect">
            <a:avLst/>
          </a:prstGeom>
          <a:noFill/>
          <a:ln>
            <a:noFill/>
          </a:ln>
        </p:spPr>
        <p:txBody>
          <a:bodyPr anchorCtr="0" anchor="t" bIns="45700" lIns="91425" spcFirstLastPara="1" rIns="91425" wrap="square" tIns="45700">
            <a:normAutofit fontScale="92500" lnSpcReduction="20000"/>
          </a:bodyPr>
          <a:lstStyle/>
          <a:p>
            <a:pPr indent="-228600" lvl="0" marL="228600" rtl="0" algn="l">
              <a:lnSpc>
                <a:spcPct val="150000"/>
              </a:lnSpc>
              <a:spcBef>
                <a:spcPts val="0"/>
              </a:spcBef>
              <a:spcAft>
                <a:spcPts val="0"/>
              </a:spcAft>
              <a:buClr>
                <a:schemeClr val="dk1"/>
              </a:buClr>
              <a:buSzPct val="100000"/>
              <a:buChar char="•"/>
            </a:pPr>
            <a:r>
              <a:rPr lang="fr-FR" sz="2800"/>
              <a:t> </a:t>
            </a:r>
            <a:r>
              <a:rPr lang="fr-FR" sz="2600"/>
              <a:t>Toute l’Église [est appelée] à « une </a:t>
            </a:r>
            <a:r>
              <a:rPr b="1" lang="fr-FR" sz="2600"/>
              <a:t>conversion missionnaire </a:t>
            </a:r>
            <a:r>
              <a:rPr lang="fr-FR" sz="2600"/>
              <a:t>[…] : il est nécessaire de </a:t>
            </a:r>
            <a:r>
              <a:rPr b="1" lang="fr-FR" sz="2600"/>
              <a:t>ne pas s’en tenir à une annonce purement théorique et détachée des problèmes réels des gens, </a:t>
            </a:r>
            <a:r>
              <a:rPr lang="fr-FR" sz="2600"/>
              <a:t>[mais] </a:t>
            </a:r>
            <a:r>
              <a:rPr b="1" lang="fr-FR" sz="2600"/>
              <a:t>faire connaître par l’expérience</a:t>
            </a:r>
            <a:r>
              <a:rPr lang="fr-FR" sz="2600"/>
              <a:t> que </a:t>
            </a:r>
            <a:r>
              <a:rPr b="1" lang="fr-FR" sz="2600"/>
              <a:t>l’Évangile </a:t>
            </a:r>
            <a:r>
              <a:rPr lang="fr-FR" sz="2600"/>
              <a:t>est une réponse aux attentes les plus profondes de la personne humaine. » </a:t>
            </a:r>
            <a:r>
              <a:rPr lang="fr-FR" sz="2200"/>
              <a:t>(AL 201)</a:t>
            </a:r>
            <a:endParaRPr/>
          </a:p>
          <a:p>
            <a:pPr indent="-228600" lvl="0" marL="228600" rtl="0" algn="l">
              <a:lnSpc>
                <a:spcPct val="150000"/>
              </a:lnSpc>
              <a:spcBef>
                <a:spcPts val="1000"/>
              </a:spcBef>
              <a:spcAft>
                <a:spcPts val="0"/>
              </a:spcAft>
              <a:buClr>
                <a:schemeClr val="dk1"/>
              </a:buClr>
              <a:buSzPct val="100000"/>
              <a:buChar char="•"/>
            </a:pPr>
            <a:r>
              <a:rPr b="1" lang="fr-FR" sz="2600"/>
              <a:t>les familles chrétiennes</a:t>
            </a:r>
            <a:r>
              <a:rPr lang="fr-FR" sz="2600"/>
              <a:t>, par la grâce du sacrement de mariage, </a:t>
            </a:r>
            <a:r>
              <a:rPr b="1" lang="fr-FR" sz="2600"/>
              <a:t>sont les principaux acteurs de la pastorale familiale</a:t>
            </a:r>
            <a:r>
              <a:rPr lang="fr-FR" sz="2600"/>
              <a:t>, surtout en portant le témoignage joyeux des époux et des familles, Églises domestiques</a:t>
            </a:r>
            <a:r>
              <a:rPr lang="fr-FR" sz="2200"/>
              <a:t>.(AL 200)</a:t>
            </a:r>
            <a:endParaRPr/>
          </a:p>
          <a:p>
            <a:pPr indent="-228600" lvl="0" marL="228600" rtl="0" algn="l">
              <a:lnSpc>
                <a:spcPct val="150000"/>
              </a:lnSpc>
              <a:spcBef>
                <a:spcPts val="1000"/>
              </a:spcBef>
              <a:spcAft>
                <a:spcPts val="0"/>
              </a:spcAft>
              <a:buClr>
                <a:schemeClr val="dk1"/>
              </a:buClr>
              <a:buSzPct val="100000"/>
              <a:buChar char="•"/>
            </a:pPr>
            <a:r>
              <a:rPr lang="fr-FR" sz="2600"/>
              <a:t>C’est </a:t>
            </a:r>
            <a:r>
              <a:rPr b="1" lang="fr-FR" sz="2600"/>
              <a:t>la paroisse </a:t>
            </a:r>
            <a:r>
              <a:rPr lang="fr-FR" sz="2600"/>
              <a:t>qui offre la contribution principale à la pastorale familiale. Elle est </a:t>
            </a:r>
            <a:r>
              <a:rPr b="1" lang="fr-FR" sz="2600"/>
              <a:t>une famille de familles</a:t>
            </a:r>
            <a:r>
              <a:rPr lang="fr-FR" sz="2600"/>
              <a:t>. </a:t>
            </a:r>
            <a:r>
              <a:rPr lang="fr-FR" sz="2200"/>
              <a:t>(AL 202)</a:t>
            </a:r>
            <a:endParaRPr/>
          </a:p>
        </p:txBody>
      </p:sp>
      <p:pic>
        <p:nvPicPr>
          <p:cNvPr descr="Amoris Laetitia - Site" id="112" name="Google Shape;112;p5">
            <a:hlinkClick r:id="rId3"/>
          </p:cNvPr>
          <p:cNvPicPr preferRelativeResize="0"/>
          <p:nvPr/>
        </p:nvPicPr>
        <p:blipFill rotWithShape="1">
          <a:blip r:embed="rId4">
            <a:alphaModFix/>
          </a:blip>
          <a:srcRect b="0" l="0" r="0" t="0"/>
          <a:stretch/>
        </p:blipFill>
        <p:spPr>
          <a:xfrm>
            <a:off x="151912" y="98400"/>
            <a:ext cx="3479373" cy="1397186"/>
          </a:xfrm>
          <a:prstGeom prst="rect">
            <a:avLst/>
          </a:prstGeom>
          <a:noFill/>
          <a:ln>
            <a:noFill/>
          </a:ln>
        </p:spPr>
      </p:pic>
      <p:sp>
        <p:nvSpPr>
          <p:cNvPr id="113" name="Google Shape;113;p5"/>
          <p:cNvSpPr txBox="1"/>
          <p:nvPr/>
        </p:nvSpPr>
        <p:spPr>
          <a:xfrm>
            <a:off x="3966730" y="664078"/>
            <a:ext cx="7576949" cy="55399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fr-FR" sz="3000">
                <a:solidFill>
                  <a:schemeClr val="dk1"/>
                </a:solidFill>
                <a:latin typeface="Calibri"/>
                <a:ea typeface="Calibri"/>
                <a:cs typeface="Calibri"/>
                <a:sym typeface="Calibri"/>
              </a:rPr>
              <a:t>Ch 6 : QUELQUES PERSPECTIVES PASTORALES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1">
                                            <p:txEl>
                                              <p:pRg end="0" st="0"/>
                                            </p:txEl>
                                          </p:spTgt>
                                        </p:tgtEl>
                                        <p:attrNameLst>
                                          <p:attrName>style.visibility</p:attrName>
                                        </p:attrNameLst>
                                      </p:cBhvr>
                                      <p:to>
                                        <p:strVal val="visible"/>
                                      </p:to>
                                    </p:set>
                                    <p:animEffect filter="fade" transition="in">
                                      <p:cBhvr>
                                        <p:cTn dur="500"/>
                                        <p:tgtEl>
                                          <p:spTgt spid="111">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1">
                                            <p:txEl>
                                              <p:pRg end="1" st="1"/>
                                            </p:txEl>
                                          </p:spTgt>
                                        </p:tgtEl>
                                        <p:attrNameLst>
                                          <p:attrName>style.visibility</p:attrName>
                                        </p:attrNameLst>
                                      </p:cBhvr>
                                      <p:to>
                                        <p:strVal val="visible"/>
                                      </p:to>
                                    </p:set>
                                    <p:animEffect filter="fade" transition="in">
                                      <p:cBhvr>
                                        <p:cTn dur="500"/>
                                        <p:tgtEl>
                                          <p:spTgt spid="111">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1">
                                            <p:txEl>
                                              <p:pRg end="2" st="2"/>
                                            </p:txEl>
                                          </p:spTgt>
                                        </p:tgtEl>
                                        <p:attrNameLst>
                                          <p:attrName>style.visibility</p:attrName>
                                        </p:attrNameLst>
                                      </p:cBhvr>
                                      <p:to>
                                        <p:strVal val="visible"/>
                                      </p:to>
                                    </p:set>
                                    <p:animEffect filter="fade" transition="in">
                                      <p:cBhvr>
                                        <p:cTn dur="500"/>
                                        <p:tgtEl>
                                          <p:spTgt spid="111">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6"/>
          <p:cNvSpPr txBox="1"/>
          <p:nvPr>
            <p:ph idx="1" type="body"/>
          </p:nvPr>
        </p:nvSpPr>
        <p:spPr>
          <a:xfrm>
            <a:off x="1031729" y="1303562"/>
            <a:ext cx="10128542" cy="5362414"/>
          </a:xfrm>
          <a:prstGeom prst="rect">
            <a:avLst/>
          </a:prstGeom>
          <a:noFill/>
          <a:ln>
            <a:noFill/>
          </a:ln>
        </p:spPr>
        <p:txBody>
          <a:bodyPr anchorCtr="0" anchor="t" bIns="45700" lIns="91425" spcFirstLastPara="1" rIns="91425" wrap="square" tIns="45700">
            <a:normAutofit fontScale="92500" lnSpcReduction="10000"/>
          </a:bodyPr>
          <a:lstStyle/>
          <a:p>
            <a:pPr indent="-228600" lvl="0" marL="228600" rtl="0" algn="just">
              <a:lnSpc>
                <a:spcPct val="150000"/>
              </a:lnSpc>
              <a:spcBef>
                <a:spcPts val="0"/>
              </a:spcBef>
              <a:spcAft>
                <a:spcPts val="0"/>
              </a:spcAft>
              <a:buClr>
                <a:schemeClr val="dk1"/>
              </a:buClr>
              <a:buSzPct val="100000"/>
              <a:buChar char="•"/>
            </a:pPr>
            <a:r>
              <a:rPr lang="fr-FR" sz="2800"/>
              <a:t> </a:t>
            </a:r>
            <a:r>
              <a:rPr lang="fr-FR" sz="2600"/>
              <a:t>Les premières années de mariage sont une période vitale et délicate durant laquelle les couples prennent davantage conscience des défis et de la signification du mariage. D’où l’exigence d’un </a:t>
            </a:r>
            <a:r>
              <a:rPr b="1" lang="fr-FR" sz="2600"/>
              <a:t>accompagnement pastoral qui se poursuive après la célébration du sacrement</a:t>
            </a:r>
            <a:r>
              <a:rPr lang="fr-FR" sz="2600"/>
              <a:t> (cf. Familiaris consortio). Dans cette pastorale, la présence de couples mariés ayant une certaine expérience apparaît d’une grande importance. La paroisse est considérée comme le lieu où </a:t>
            </a:r>
            <a:r>
              <a:rPr b="1" lang="fr-FR" sz="2600"/>
              <a:t>des couples expérimentés peuvent se mettre à la disposition des couples plus jeunes</a:t>
            </a:r>
            <a:r>
              <a:rPr lang="fr-FR" sz="2600"/>
              <a:t>, […] en encourageant les couples à se réunir régulièrement pour </a:t>
            </a:r>
            <a:r>
              <a:rPr b="1" lang="fr-FR" sz="2600"/>
              <a:t>favoriser la croissance de la vie spirituelle et la solidarité au niveau des exigences concrètes de la vie. </a:t>
            </a:r>
            <a:r>
              <a:rPr lang="fr-FR" sz="2200"/>
              <a:t>(AL 223)</a:t>
            </a:r>
            <a:endParaRPr/>
          </a:p>
        </p:txBody>
      </p:sp>
      <p:pic>
        <p:nvPicPr>
          <p:cNvPr descr="Amoris Laetitia - Site" id="119" name="Google Shape;119;p6">
            <a:hlinkClick r:id="rId3"/>
          </p:cNvPr>
          <p:cNvPicPr preferRelativeResize="0"/>
          <p:nvPr/>
        </p:nvPicPr>
        <p:blipFill rotWithShape="1">
          <a:blip r:embed="rId4">
            <a:alphaModFix/>
          </a:blip>
          <a:srcRect b="0" l="0" r="0" t="0"/>
          <a:stretch/>
        </p:blipFill>
        <p:spPr>
          <a:xfrm>
            <a:off x="151912" y="98400"/>
            <a:ext cx="3479373" cy="1397186"/>
          </a:xfrm>
          <a:prstGeom prst="rect">
            <a:avLst/>
          </a:prstGeom>
          <a:noFill/>
          <a:ln>
            <a:noFill/>
          </a:ln>
        </p:spPr>
      </p:pic>
      <p:sp>
        <p:nvSpPr>
          <p:cNvPr id="120" name="Google Shape;120;p6"/>
          <p:cNvSpPr txBox="1"/>
          <p:nvPr/>
        </p:nvSpPr>
        <p:spPr>
          <a:xfrm>
            <a:off x="3966730" y="664078"/>
            <a:ext cx="7576949" cy="55399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fr-FR" sz="3000">
                <a:solidFill>
                  <a:schemeClr val="dk1"/>
                </a:solidFill>
                <a:latin typeface="Calibri"/>
                <a:ea typeface="Calibri"/>
                <a:cs typeface="Calibri"/>
                <a:sym typeface="Calibri"/>
              </a:rPr>
              <a:t>Ch 6 : QUELQUES PERSPECTIVES PASTORALES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8">
                                            <p:txEl>
                                              <p:pRg end="0" st="0"/>
                                            </p:txEl>
                                          </p:spTgt>
                                        </p:tgtEl>
                                        <p:attrNameLst>
                                          <p:attrName>style.visibility</p:attrName>
                                        </p:attrNameLst>
                                      </p:cBhvr>
                                      <p:to>
                                        <p:strVal val="visible"/>
                                      </p:to>
                                    </p:set>
                                    <p:animEffect filter="fade" transition="in">
                                      <p:cBhvr>
                                        <p:cTn dur="500"/>
                                        <p:tgtEl>
                                          <p:spTgt spid="118">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7"/>
          <p:cNvSpPr txBox="1"/>
          <p:nvPr>
            <p:ph idx="1" type="body"/>
          </p:nvPr>
        </p:nvSpPr>
        <p:spPr>
          <a:xfrm>
            <a:off x="1412068" y="1495586"/>
            <a:ext cx="9715715" cy="5362414"/>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fr-FR" sz="2800"/>
              <a:t> Guider les fiancés sur le chemin de la préparation au mariage</a:t>
            </a:r>
            <a:endParaRPr/>
          </a:p>
          <a:p>
            <a:pPr indent="-50800" lvl="0" marL="228600" rtl="0" algn="l">
              <a:lnSpc>
                <a:spcPct val="90000"/>
              </a:lnSpc>
              <a:spcBef>
                <a:spcPts val="1000"/>
              </a:spcBef>
              <a:spcAft>
                <a:spcPts val="0"/>
              </a:spcAft>
              <a:buClr>
                <a:schemeClr val="dk1"/>
              </a:buClr>
              <a:buSzPts val="2800"/>
              <a:buNone/>
            </a:pPr>
            <a:r>
              <a:t/>
            </a:r>
            <a:endParaRPr sz="2800"/>
          </a:p>
          <a:p>
            <a:pPr indent="-228600" lvl="0" marL="228600" rtl="0" algn="l">
              <a:lnSpc>
                <a:spcPct val="90000"/>
              </a:lnSpc>
              <a:spcBef>
                <a:spcPts val="1000"/>
              </a:spcBef>
              <a:spcAft>
                <a:spcPts val="0"/>
              </a:spcAft>
              <a:buClr>
                <a:schemeClr val="dk1"/>
              </a:buClr>
              <a:buSzPts val="2800"/>
              <a:buChar char="•"/>
            </a:pPr>
            <a:r>
              <a:rPr lang="fr-FR" sz="2800"/>
              <a:t>Accompagner dans les premières années de la vie matrimoniale</a:t>
            </a:r>
            <a:endParaRPr/>
          </a:p>
          <a:p>
            <a:pPr indent="-50800" lvl="0" marL="228600" rtl="0" algn="l">
              <a:lnSpc>
                <a:spcPct val="90000"/>
              </a:lnSpc>
              <a:spcBef>
                <a:spcPts val="1000"/>
              </a:spcBef>
              <a:spcAft>
                <a:spcPts val="0"/>
              </a:spcAft>
              <a:buClr>
                <a:schemeClr val="dk1"/>
              </a:buClr>
              <a:buSzPts val="2800"/>
              <a:buNone/>
            </a:pPr>
            <a:r>
              <a:t/>
            </a:r>
            <a:endParaRPr sz="2800"/>
          </a:p>
          <a:p>
            <a:pPr indent="-228600" lvl="0" marL="228600" rtl="0" algn="l">
              <a:lnSpc>
                <a:spcPct val="90000"/>
              </a:lnSpc>
              <a:spcBef>
                <a:spcPts val="1000"/>
              </a:spcBef>
              <a:spcAft>
                <a:spcPts val="0"/>
              </a:spcAft>
              <a:buClr>
                <a:schemeClr val="dk1"/>
              </a:buClr>
              <a:buSzPts val="2800"/>
              <a:buChar char="•"/>
            </a:pPr>
            <a:r>
              <a:rPr lang="fr-FR" sz="2800"/>
              <a:t>Éclairer les crises, les angoisses et les difficultés</a:t>
            </a:r>
            <a:endParaRPr/>
          </a:p>
          <a:p>
            <a:pPr indent="-228600" lvl="1" marL="685800" rtl="0" algn="l">
              <a:lnSpc>
                <a:spcPct val="90000"/>
              </a:lnSpc>
              <a:spcBef>
                <a:spcPts val="500"/>
              </a:spcBef>
              <a:spcAft>
                <a:spcPts val="0"/>
              </a:spcAft>
              <a:buClr>
                <a:schemeClr val="dk1"/>
              </a:buClr>
              <a:buSzPts val="2800"/>
              <a:buChar char="•"/>
            </a:pPr>
            <a:r>
              <a:rPr i="1" lang="fr-FR" sz="2800"/>
              <a:t>Accompagner après les ruptures et les divorces                        🡪 ch 8 : Accompagner, discerner et intégrer la fragilité</a:t>
            </a:r>
            <a:endParaRPr/>
          </a:p>
          <a:p>
            <a:pPr indent="-228600" lvl="1" marL="685800" rtl="0" algn="l">
              <a:lnSpc>
                <a:spcPct val="90000"/>
              </a:lnSpc>
              <a:spcBef>
                <a:spcPts val="500"/>
              </a:spcBef>
              <a:spcAft>
                <a:spcPts val="0"/>
              </a:spcAft>
              <a:buClr>
                <a:schemeClr val="dk1"/>
              </a:buClr>
              <a:buSzPts val="2800"/>
              <a:buChar char="•"/>
            </a:pPr>
            <a:r>
              <a:rPr i="1" lang="fr-FR" sz="2800"/>
              <a:t>Certaines situations complexes</a:t>
            </a:r>
            <a:endParaRPr/>
          </a:p>
          <a:p>
            <a:pPr indent="-50800" lvl="1" marL="685800" rtl="0" algn="l">
              <a:lnSpc>
                <a:spcPct val="90000"/>
              </a:lnSpc>
              <a:spcBef>
                <a:spcPts val="500"/>
              </a:spcBef>
              <a:spcAft>
                <a:spcPts val="0"/>
              </a:spcAft>
              <a:buClr>
                <a:schemeClr val="dk1"/>
              </a:buClr>
              <a:buSzPts val="2800"/>
              <a:buNone/>
            </a:pPr>
            <a:r>
              <a:t/>
            </a:r>
            <a:endParaRPr sz="2800"/>
          </a:p>
          <a:p>
            <a:pPr indent="-228600" lvl="0" marL="228600" rtl="0" algn="l">
              <a:lnSpc>
                <a:spcPct val="90000"/>
              </a:lnSpc>
              <a:spcBef>
                <a:spcPts val="1000"/>
              </a:spcBef>
              <a:spcAft>
                <a:spcPts val="0"/>
              </a:spcAft>
              <a:buClr>
                <a:schemeClr val="dk1"/>
              </a:buClr>
              <a:buSzPts val="2800"/>
              <a:buChar char="•"/>
            </a:pPr>
            <a:r>
              <a:rPr lang="fr-FR" sz="2800"/>
              <a:t>Quand la mort transperce de son aiguillon</a:t>
            </a:r>
            <a:endParaRPr i="1" sz="2400"/>
          </a:p>
        </p:txBody>
      </p:sp>
      <p:pic>
        <p:nvPicPr>
          <p:cNvPr descr="Amoris Laetitia - Site" id="126" name="Google Shape;126;p7">
            <a:hlinkClick r:id="rId3"/>
          </p:cNvPr>
          <p:cNvPicPr preferRelativeResize="0"/>
          <p:nvPr/>
        </p:nvPicPr>
        <p:blipFill rotWithShape="1">
          <a:blip r:embed="rId4">
            <a:alphaModFix/>
          </a:blip>
          <a:srcRect b="0" l="0" r="0" t="0"/>
          <a:stretch/>
        </p:blipFill>
        <p:spPr>
          <a:xfrm>
            <a:off x="48217" y="0"/>
            <a:ext cx="3239592" cy="1300899"/>
          </a:xfrm>
          <a:prstGeom prst="rect">
            <a:avLst/>
          </a:prstGeom>
          <a:noFill/>
          <a:ln>
            <a:noFill/>
          </a:ln>
        </p:spPr>
      </p:pic>
      <p:sp>
        <p:nvSpPr>
          <p:cNvPr id="127" name="Google Shape;127;p7"/>
          <p:cNvSpPr txBox="1"/>
          <p:nvPr/>
        </p:nvSpPr>
        <p:spPr>
          <a:xfrm>
            <a:off x="4004438" y="484969"/>
            <a:ext cx="7576949" cy="55399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fr-FR" sz="3000">
                <a:solidFill>
                  <a:schemeClr val="dk1"/>
                </a:solidFill>
                <a:latin typeface="Calibri"/>
                <a:ea typeface="Calibri"/>
                <a:cs typeface="Calibri"/>
                <a:sym typeface="Calibri"/>
              </a:rPr>
              <a:t>Ch 6 : QUELQUES PERSPECTIVES PASTORALES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5">
                                            <p:txEl>
                                              <p:pRg end="0" st="0"/>
                                            </p:txEl>
                                          </p:spTgt>
                                        </p:tgtEl>
                                        <p:attrNameLst>
                                          <p:attrName>style.visibility</p:attrName>
                                        </p:attrNameLst>
                                      </p:cBhvr>
                                      <p:to>
                                        <p:strVal val="visible"/>
                                      </p:to>
                                    </p:set>
                                    <p:animEffect filter="fade" transition="in">
                                      <p:cBhvr>
                                        <p:cTn dur="500"/>
                                        <p:tgtEl>
                                          <p:spTgt spid="125">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5">
                                            <p:txEl>
                                              <p:pRg end="1" st="1"/>
                                            </p:txEl>
                                          </p:spTgt>
                                        </p:tgtEl>
                                        <p:attrNameLst>
                                          <p:attrName>style.visibility</p:attrName>
                                        </p:attrNameLst>
                                      </p:cBhvr>
                                      <p:to>
                                        <p:strVal val="visible"/>
                                      </p:to>
                                    </p:set>
                                    <p:animEffect filter="fade" transition="in">
                                      <p:cBhvr>
                                        <p:cTn dur="500"/>
                                        <p:tgtEl>
                                          <p:spTgt spid="125">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5">
                                            <p:txEl>
                                              <p:pRg end="2" st="2"/>
                                            </p:txEl>
                                          </p:spTgt>
                                        </p:tgtEl>
                                        <p:attrNameLst>
                                          <p:attrName>style.visibility</p:attrName>
                                        </p:attrNameLst>
                                      </p:cBhvr>
                                      <p:to>
                                        <p:strVal val="visible"/>
                                      </p:to>
                                    </p:set>
                                    <p:animEffect filter="fade" transition="in">
                                      <p:cBhvr>
                                        <p:cTn dur="500"/>
                                        <p:tgtEl>
                                          <p:spTgt spid="125">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5">
                                            <p:txEl>
                                              <p:pRg end="3" st="3"/>
                                            </p:txEl>
                                          </p:spTgt>
                                        </p:tgtEl>
                                        <p:attrNameLst>
                                          <p:attrName>style.visibility</p:attrName>
                                        </p:attrNameLst>
                                      </p:cBhvr>
                                      <p:to>
                                        <p:strVal val="visible"/>
                                      </p:to>
                                    </p:set>
                                    <p:animEffect filter="fade" transition="in">
                                      <p:cBhvr>
                                        <p:cTn dur="500"/>
                                        <p:tgtEl>
                                          <p:spTgt spid="125">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5">
                                            <p:txEl>
                                              <p:pRg end="4" st="4"/>
                                            </p:txEl>
                                          </p:spTgt>
                                        </p:tgtEl>
                                        <p:attrNameLst>
                                          <p:attrName>style.visibility</p:attrName>
                                        </p:attrNameLst>
                                      </p:cBhvr>
                                      <p:to>
                                        <p:strVal val="visible"/>
                                      </p:to>
                                    </p:set>
                                    <p:animEffect filter="fade" transition="in">
                                      <p:cBhvr>
                                        <p:cTn dur="500"/>
                                        <p:tgtEl>
                                          <p:spTgt spid="125">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5">
                                            <p:txEl>
                                              <p:pRg end="5" st="5"/>
                                            </p:txEl>
                                          </p:spTgt>
                                        </p:tgtEl>
                                        <p:attrNameLst>
                                          <p:attrName>style.visibility</p:attrName>
                                        </p:attrNameLst>
                                      </p:cBhvr>
                                      <p:to>
                                        <p:strVal val="visible"/>
                                      </p:to>
                                    </p:set>
                                    <p:animEffect filter="fade" transition="in">
                                      <p:cBhvr>
                                        <p:cTn dur="500"/>
                                        <p:tgtEl>
                                          <p:spTgt spid="125">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5">
                                            <p:txEl>
                                              <p:pRg end="6" st="6"/>
                                            </p:txEl>
                                          </p:spTgt>
                                        </p:tgtEl>
                                        <p:attrNameLst>
                                          <p:attrName>style.visibility</p:attrName>
                                        </p:attrNameLst>
                                      </p:cBhvr>
                                      <p:to>
                                        <p:strVal val="visible"/>
                                      </p:to>
                                    </p:set>
                                    <p:animEffect filter="fade" transition="in">
                                      <p:cBhvr>
                                        <p:cTn dur="500"/>
                                        <p:tgtEl>
                                          <p:spTgt spid="125">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5">
                                            <p:txEl>
                                              <p:pRg end="7" st="7"/>
                                            </p:txEl>
                                          </p:spTgt>
                                        </p:tgtEl>
                                        <p:attrNameLst>
                                          <p:attrName>style.visibility</p:attrName>
                                        </p:attrNameLst>
                                      </p:cBhvr>
                                      <p:to>
                                        <p:strVal val="visible"/>
                                      </p:to>
                                    </p:set>
                                    <p:animEffect filter="fade" transition="in">
                                      <p:cBhvr>
                                        <p:cTn dur="500"/>
                                        <p:tgtEl>
                                          <p:spTgt spid="125">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5">
                                            <p:txEl>
                                              <p:pRg end="8" st="8"/>
                                            </p:txEl>
                                          </p:spTgt>
                                        </p:tgtEl>
                                        <p:attrNameLst>
                                          <p:attrName>style.visibility</p:attrName>
                                        </p:attrNameLst>
                                      </p:cBhvr>
                                      <p:to>
                                        <p:strVal val="visible"/>
                                      </p:to>
                                    </p:set>
                                    <p:animEffect filter="fade" transition="in">
                                      <p:cBhvr>
                                        <p:cTn dur="500"/>
                                        <p:tgtEl>
                                          <p:spTgt spid="125">
                                            <p:txEl>
                                              <p:pRg end="8" st="8"/>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8"/>
          <p:cNvSpPr txBox="1"/>
          <p:nvPr>
            <p:ph type="title"/>
          </p:nvPr>
        </p:nvSpPr>
        <p:spPr>
          <a:xfrm>
            <a:off x="1092200" y="344488"/>
            <a:ext cx="10007600" cy="1455737"/>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b="1" lang="fr-FR"/>
              <a:t>Conclusion</a:t>
            </a:r>
            <a:endParaRPr/>
          </a:p>
        </p:txBody>
      </p:sp>
      <p:sp>
        <p:nvSpPr>
          <p:cNvPr id="133" name="Google Shape;133;p8"/>
          <p:cNvSpPr txBox="1"/>
          <p:nvPr>
            <p:ph idx="1" type="body"/>
          </p:nvPr>
        </p:nvSpPr>
        <p:spPr>
          <a:xfrm>
            <a:off x="725864" y="1628775"/>
            <a:ext cx="10373936" cy="4335462"/>
          </a:xfrm>
          <a:prstGeom prst="rect">
            <a:avLst/>
          </a:prstGeom>
          <a:noFill/>
          <a:ln>
            <a:noFill/>
          </a:ln>
        </p:spPr>
        <p:txBody>
          <a:bodyPr anchorCtr="0" anchor="t" bIns="45700" lIns="91425" spcFirstLastPara="1" rIns="91425" wrap="square" tIns="45700">
            <a:normAutofit fontScale="70000" lnSpcReduction="20000"/>
          </a:bodyPr>
          <a:lstStyle/>
          <a:p>
            <a:pPr indent="0" lvl="0" marL="0" rtl="0" algn="l">
              <a:lnSpc>
                <a:spcPct val="150000"/>
              </a:lnSpc>
              <a:spcBef>
                <a:spcPts val="0"/>
              </a:spcBef>
              <a:spcAft>
                <a:spcPts val="0"/>
              </a:spcAft>
              <a:buClr>
                <a:srgbClr val="FFFFFF"/>
              </a:buClr>
              <a:buSzPct val="100000"/>
              <a:buFont typeface="Arial"/>
              <a:buNone/>
            </a:pPr>
            <a:r>
              <a:t/>
            </a:r>
            <a:endParaRPr sz="3200"/>
          </a:p>
          <a:p>
            <a:pPr indent="0" lvl="0" marL="0" rtl="0" algn="just">
              <a:lnSpc>
                <a:spcPct val="150000"/>
              </a:lnSpc>
              <a:spcBef>
                <a:spcPts val="1000"/>
              </a:spcBef>
              <a:spcAft>
                <a:spcPts val="0"/>
              </a:spcAft>
              <a:buClr>
                <a:srgbClr val="FFFFFF"/>
              </a:buClr>
              <a:buSzPct val="100000"/>
              <a:buFont typeface="Arial"/>
              <a:buNone/>
            </a:pPr>
            <a:r>
              <a:rPr lang="fr-FR" sz="3800"/>
              <a:t>«  </a:t>
            </a:r>
            <a:r>
              <a:rPr b="1" lang="fr-FR" sz="3800"/>
              <a:t>….aucune famille n’est une réalité céleste et constituée une fois pour toutes, mais la famille exige une maturation progressive de sa capacité d’aimer. (…) Cheminons, familles, continuons à marcher ! Ce qui nous est promis est toujours plus. Ne désespérons pas à cause de nos limites, mais ne renonçons pas non plus à chercher la plénitude d’amour et de communion qui nous a été promise. </a:t>
            </a:r>
            <a:r>
              <a:rPr lang="fr-FR" sz="3800"/>
              <a:t>» </a:t>
            </a:r>
            <a:r>
              <a:rPr lang="fr-FR" sz="3400"/>
              <a:t>(AL 325)</a:t>
            </a:r>
            <a:endParaRPr sz="3400"/>
          </a:p>
          <a:p>
            <a:pPr indent="-121920" lvl="0" marL="228600" rtl="0" algn="l">
              <a:lnSpc>
                <a:spcPct val="90000"/>
              </a:lnSpc>
              <a:spcBef>
                <a:spcPts val="1000"/>
              </a:spcBef>
              <a:spcAft>
                <a:spcPts val="0"/>
              </a:spcAft>
              <a:buClr>
                <a:schemeClr val="dk1"/>
              </a:buClr>
              <a:buSzPct val="100000"/>
              <a:buNone/>
            </a:pPr>
            <a:r>
              <a:t/>
            </a:r>
            <a:endParaRPr sz="2400"/>
          </a:p>
        </p:txBody>
      </p:sp>
      <p:pic>
        <p:nvPicPr>
          <p:cNvPr descr="Amoris Laetitia - Site" id="134" name="Google Shape;134;p8">
            <a:hlinkClick r:id="rId3"/>
          </p:cNvPr>
          <p:cNvPicPr preferRelativeResize="0"/>
          <p:nvPr/>
        </p:nvPicPr>
        <p:blipFill rotWithShape="1">
          <a:blip r:embed="rId4">
            <a:alphaModFix/>
          </a:blip>
          <a:srcRect b="0" l="0" r="0" t="0"/>
          <a:stretch/>
        </p:blipFill>
        <p:spPr>
          <a:xfrm>
            <a:off x="48217" y="0"/>
            <a:ext cx="3239592" cy="130089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hème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2021-03-11T10:35:10Z</dcterms:created>
  <dc:creator>Françoise OUZIEL</dc:creator>
</cp:coreProperties>
</file>