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327" r:id="rId7"/>
    <p:sldId id="329" r:id="rId8"/>
    <p:sldId id="32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3" r:id="rId29"/>
    <p:sldId id="287" r:id="rId30"/>
    <p:sldId id="288" r:id="rId31"/>
    <p:sldId id="289" r:id="rId32"/>
    <p:sldId id="290" r:id="rId33"/>
    <p:sldId id="295" r:id="rId34"/>
    <p:sldId id="291" r:id="rId35"/>
    <p:sldId id="325" r:id="rId36"/>
    <p:sldId id="330" r:id="rId37"/>
    <p:sldId id="294" r:id="rId38"/>
    <p:sldId id="297" r:id="rId39"/>
    <p:sldId id="331" r:id="rId40"/>
    <p:sldId id="332" r:id="rId41"/>
    <p:sldId id="333" r:id="rId42"/>
    <p:sldId id="301" r:id="rId43"/>
    <p:sldId id="302" r:id="rId44"/>
    <p:sldId id="305" r:id="rId45"/>
    <p:sldId id="315" r:id="rId46"/>
    <p:sldId id="316" r:id="rId47"/>
    <p:sldId id="317" r:id="rId48"/>
    <p:sldId id="319" r:id="rId49"/>
    <p:sldId id="320" r:id="rId50"/>
    <p:sldId id="318" r:id="rId51"/>
    <p:sldId id="321" r:id="rId52"/>
    <p:sldId id="322" r:id="rId53"/>
    <p:sldId id="323" r:id="rId54"/>
    <p:sldId id="303" r:id="rId55"/>
    <p:sldId id="310" r:id="rId56"/>
    <p:sldId id="309" r:id="rId57"/>
    <p:sldId id="306" r:id="rId58"/>
    <p:sldId id="304" r:id="rId59"/>
    <p:sldId id="326" r:id="rId60"/>
    <p:sldId id="307" r:id="rId61"/>
    <p:sldId id="311" r:id="rId62"/>
    <p:sldId id="312" r:id="rId63"/>
    <p:sldId id="334" r:id="rId64"/>
    <p:sldId id="314" r:id="rId65"/>
    <p:sldId id="324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E1AC-3F64-4C4D-B3FB-88F56B5B4FF7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0F13-62EA-434F-BEC1-E3C10D8DBA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0F13-62EA-434F-BEC1-E3C10D8DBA7E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03E1-D12E-4A28-B030-2BFA4C9D4443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7E4D-61D1-466D-8436-4F4E337921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M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788" y="692696"/>
            <a:ext cx="794055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312368" cy="2273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76470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Av</a:t>
            </a:r>
            <a:r>
              <a:rPr lang="fr-FR" sz="2000" dirty="0" smtClean="0">
                <a:latin typeface="Segoe Print" pitchFamily="2" charset="0"/>
              </a:rPr>
              <a:t>. J.-C.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Ancien</a:t>
            </a:r>
            <a:r>
              <a:rPr lang="fr-FR" sz="2000" b="1" dirty="0" smtClean="0">
                <a:latin typeface="Segoe Print" pitchFamily="2" charset="0"/>
              </a:rPr>
              <a:t> Testament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Après</a:t>
            </a:r>
            <a:r>
              <a:rPr lang="fr-FR" sz="2000" dirty="0" smtClean="0">
                <a:latin typeface="Segoe Print" pitchFamily="2" charset="0"/>
              </a:rPr>
              <a:t> J.-C.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Nouveau</a:t>
            </a:r>
            <a:r>
              <a:rPr lang="fr-FR" sz="2000" b="1" dirty="0" smtClean="0">
                <a:latin typeface="Segoe Print" pitchFamily="2" charset="0"/>
              </a:rPr>
              <a:t> testament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312368" cy="2273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764704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Av. J.-C.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Ancien Testament</a:t>
            </a: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Après J.-C.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Nouveau testament</a:t>
            </a: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I</a:t>
            </a:r>
            <a:r>
              <a:rPr lang="fr-FR" dirty="0" smtClean="0">
                <a:latin typeface="Segoe Print" pitchFamily="2" charset="0"/>
              </a:rPr>
              <a:t>.</a:t>
            </a:r>
            <a:endParaRPr lang="fr-FR" dirty="0"/>
          </a:p>
        </p:txBody>
      </p:sp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0760" t="4938" r="24681" b="30874"/>
          <a:stretch>
            <a:fillRect/>
          </a:stretch>
        </p:blipFill>
        <p:spPr>
          <a:xfrm>
            <a:off x="3707904" y="4077072"/>
            <a:ext cx="1728192" cy="93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645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00000"/>
                </a:solidFill>
                <a:latin typeface="Segoe Print" pitchFamily="2" charset="0"/>
              </a:rPr>
              <a:t>Testament</a:t>
            </a:r>
            <a:r>
              <a:rPr lang="fr-FR" sz="2800" dirty="0" smtClean="0">
                <a:latin typeface="Segoe Print" pitchFamily="2" charset="0"/>
              </a:rPr>
              <a:t>  =  </a:t>
            </a:r>
            <a:r>
              <a:rPr lang="fr-FR" sz="2800" dirty="0" smtClean="0">
                <a:solidFill>
                  <a:srgbClr val="C00000"/>
                </a:solidFill>
                <a:latin typeface="Segoe Print" pitchFamily="2" charset="0"/>
              </a:rPr>
              <a:t>Alliance</a:t>
            </a:r>
            <a:endParaRPr lang="fr-FR" sz="2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312368" cy="2273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764704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Av. J.-C.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Ancien Testament</a:t>
            </a: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Après J.-C.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Nouveau testament</a:t>
            </a: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Segoe Print" pitchFamily="2" charset="0"/>
              </a:rPr>
              <a:t>.</a:t>
            </a:r>
            <a:endParaRPr lang="fr-FR" dirty="0"/>
          </a:p>
        </p:txBody>
      </p:sp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0760" t="4938" r="24681" b="30874"/>
          <a:stretch>
            <a:fillRect/>
          </a:stretch>
        </p:blipFill>
        <p:spPr>
          <a:xfrm>
            <a:off x="3707904" y="4077072"/>
            <a:ext cx="1728192" cy="93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64502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Testament  =  Alliance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157192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   </a:t>
            </a:r>
            <a:r>
              <a:rPr lang="fr-FR" sz="2200" b="1" dirty="0" smtClean="0">
                <a:latin typeface="Segoe Print" pitchFamily="2" charset="0"/>
              </a:rPr>
              <a:t>Ancien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Testament </a:t>
            </a:r>
            <a:r>
              <a:rPr lang="fr-FR" sz="2200" b="1" dirty="0" smtClean="0">
                <a:latin typeface="Segoe Print" pitchFamily="2" charset="0"/>
              </a:rPr>
              <a:t>   =  Ancienne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Alliance</a:t>
            </a:r>
          </a:p>
          <a:p>
            <a:pPr algn="ctr"/>
            <a:endParaRPr lang="fr-FR" sz="2200" dirty="0" smtClean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312368" cy="2273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76470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Av. J.-C.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Ancien Testament</a:t>
            </a: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Après J.-C.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latin typeface="Segoe Print" pitchFamily="2" charset="0"/>
              </a:rPr>
              <a:t>Nouveau testament</a:t>
            </a:r>
          </a:p>
        </p:txBody>
      </p:sp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0760" t="4938" r="24681" b="30874"/>
          <a:stretch>
            <a:fillRect/>
          </a:stretch>
        </p:blipFill>
        <p:spPr>
          <a:xfrm>
            <a:off x="3707904" y="4077072"/>
            <a:ext cx="1728192" cy="93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64502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Testament  =  Alliance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157192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  Ancien </a:t>
            </a:r>
            <a:r>
              <a:rPr lang="fr-FR" sz="2200" b="1" dirty="0" smtClean="0">
                <a:latin typeface="Segoe Print" pitchFamily="2" charset="0"/>
              </a:rPr>
              <a:t>Testament    = 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Ancienne </a:t>
            </a:r>
            <a:r>
              <a:rPr lang="fr-FR" sz="2200" b="1" dirty="0" smtClean="0">
                <a:latin typeface="Segoe Print" pitchFamily="2" charset="0"/>
              </a:rPr>
              <a:t>Alliance</a:t>
            </a:r>
          </a:p>
          <a:p>
            <a:pPr algn="ctr"/>
            <a:endParaRPr lang="fr-FR" sz="2200" b="1" dirty="0" smtClean="0">
              <a:latin typeface="Segoe Print" pitchFamily="2" charset="0"/>
            </a:endParaRPr>
          </a:p>
          <a:p>
            <a:pPr algn="ctr"/>
            <a:r>
              <a:rPr lang="fr-FR" sz="2200" b="1" dirty="0" smtClean="0">
                <a:latin typeface="Segoe Print" pitchFamily="2" charset="0"/>
              </a:rPr>
              <a:t>Nouveau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Testament   =  </a:t>
            </a:r>
            <a:r>
              <a:rPr lang="fr-FR" sz="2200" b="1" dirty="0" smtClean="0">
                <a:latin typeface="Segoe Print" pitchFamily="2" charset="0"/>
              </a:rPr>
              <a:t>Nouvelle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Alliance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réation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7101" y="260648"/>
            <a:ext cx="3366899" cy="2304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76672"/>
            <a:ext cx="5616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Segoe Print" pitchFamily="2" charset="0"/>
              </a:rPr>
              <a:t>L’Ancien Testament, c’est </a:t>
            </a:r>
            <a:r>
              <a:rPr lang="fr-FR" b="1" dirty="0" smtClean="0">
                <a:solidFill>
                  <a:srgbClr val="C00000"/>
                </a:solidFill>
                <a:latin typeface="Segoe Print" pitchFamily="2" charset="0"/>
              </a:rPr>
              <a:t>l’histoire d’une longue attente</a:t>
            </a:r>
            <a:r>
              <a:rPr lang="fr-FR" b="1" dirty="0" smtClean="0">
                <a:latin typeface="Segoe Print" pitchFamily="2" charset="0"/>
              </a:rPr>
              <a:t>…</a:t>
            </a:r>
          </a:p>
          <a:p>
            <a:endParaRPr lang="fr-FR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Créé par Dieu à Son image, l’homme et la femme vivent avec Lui en parfaite harmonie</a:t>
            </a:r>
            <a:r>
              <a:rPr lang="fr-FR" sz="1400" dirty="0" smtClean="0"/>
              <a:t>. </a:t>
            </a:r>
            <a:r>
              <a:rPr lang="fr-FR" sz="1400" b="1" dirty="0" smtClean="0">
                <a:latin typeface="Segoe Print" pitchFamily="2" charset="0"/>
              </a:rPr>
              <a:t>Ils ont compris sont projet d’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amour </a:t>
            </a:r>
            <a:r>
              <a:rPr lang="fr-FR" sz="1400" b="1" dirty="0" smtClean="0">
                <a:latin typeface="Segoe Print" pitchFamily="2" charset="0"/>
              </a:rPr>
              <a:t>et sont pleinement 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heureux</a:t>
            </a:r>
            <a:r>
              <a:rPr lang="fr-FR" sz="1400" dirty="0" smtClean="0"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éché 10.PNG"/>
          <p:cNvPicPr>
            <a:picLocks noChangeAspect="1"/>
          </p:cNvPicPr>
          <p:nvPr/>
        </p:nvPicPr>
        <p:blipFill>
          <a:blip r:embed="rId2" cstate="print"/>
          <a:srcRect l="31320" r="4082"/>
          <a:stretch>
            <a:fillRect/>
          </a:stretch>
        </p:blipFill>
        <p:spPr>
          <a:xfrm>
            <a:off x="179512" y="2708920"/>
            <a:ext cx="2880320" cy="2579934"/>
          </a:xfrm>
          <a:prstGeom prst="rect">
            <a:avLst/>
          </a:prstGeom>
        </p:spPr>
      </p:pic>
      <p:pic>
        <p:nvPicPr>
          <p:cNvPr id="8" name="Image 7" descr="Création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7101" y="260648"/>
            <a:ext cx="3366899" cy="2304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76672"/>
            <a:ext cx="5616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Segoe Print" pitchFamily="2" charset="0"/>
              </a:rPr>
              <a:t>L’Ancien Testament, c’est </a:t>
            </a:r>
            <a:r>
              <a:rPr lang="fr-FR" b="1" dirty="0" smtClean="0">
                <a:solidFill>
                  <a:srgbClr val="C00000"/>
                </a:solidFill>
                <a:latin typeface="Segoe Print" pitchFamily="2" charset="0"/>
              </a:rPr>
              <a:t>l’histoire d’une longue attente</a:t>
            </a:r>
            <a:r>
              <a:rPr lang="fr-FR" b="1" dirty="0" smtClean="0">
                <a:latin typeface="Segoe Print" pitchFamily="2" charset="0"/>
              </a:rPr>
              <a:t>…</a:t>
            </a:r>
          </a:p>
          <a:p>
            <a:endParaRPr lang="fr-FR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Créé par Dieu à Son image, l’homme et la femme vivent avec Lui en parfaite harmonie</a:t>
            </a:r>
            <a:r>
              <a:rPr lang="fr-FR" sz="1400" dirty="0" smtClean="0"/>
              <a:t>. </a:t>
            </a:r>
            <a:r>
              <a:rPr lang="fr-FR" sz="1400" dirty="0" smtClean="0">
                <a:latin typeface="Segoe Print" pitchFamily="2" charset="0"/>
              </a:rPr>
              <a:t>Ils ont compris sont projet d’amour et sont pleinement heureux.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55776" y="2636912"/>
            <a:ext cx="64087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Mais, </a:t>
            </a:r>
            <a:r>
              <a:rPr lang="fr-FR" sz="1400" b="1" dirty="0" smtClean="0">
                <a:latin typeface="Segoe Print" pitchFamily="2" charset="0"/>
              </a:rPr>
              <a:t>tentés par le démon, </a:t>
            </a:r>
            <a:r>
              <a:rPr lang="fr-FR" sz="1400" dirty="0" smtClean="0">
                <a:latin typeface="Segoe Print" pitchFamily="2" charset="0"/>
              </a:rPr>
              <a:t>ils se détournent de Dieu.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Séparés de Dieu par leur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 péché</a:t>
            </a:r>
            <a:r>
              <a:rPr lang="fr-FR" sz="1400" dirty="0" smtClean="0">
                <a:latin typeface="Segoe Print" pitchFamily="2" charset="0"/>
              </a:rPr>
              <a:t>, ils sont 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voués à la mort</a:t>
            </a:r>
            <a:r>
              <a:rPr lang="fr-FR" sz="1400" dirty="0" smtClean="0">
                <a:latin typeface="Segoe Print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endParaRPr lang="fr-FR" sz="800" dirty="0" smtClean="0">
              <a:latin typeface="Segoe Print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  </a:t>
            </a:r>
            <a:endParaRPr lang="fr-FR" sz="1400" dirty="0">
              <a:latin typeface="Segoe Print" pitchFamily="2" charset="0"/>
            </a:endParaRPr>
          </a:p>
        </p:txBody>
      </p:sp>
      <p:pic>
        <p:nvPicPr>
          <p:cNvPr id="12" name="Image 11" descr="Dém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708920"/>
            <a:ext cx="920412" cy="6888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éché 10.PNG"/>
          <p:cNvPicPr>
            <a:picLocks noChangeAspect="1"/>
          </p:cNvPicPr>
          <p:nvPr/>
        </p:nvPicPr>
        <p:blipFill>
          <a:blip r:embed="rId2" cstate="print"/>
          <a:srcRect l="31320" r="12157" b="41387"/>
          <a:stretch>
            <a:fillRect/>
          </a:stretch>
        </p:blipFill>
        <p:spPr>
          <a:xfrm>
            <a:off x="179512" y="2708920"/>
            <a:ext cx="2520280" cy="1512168"/>
          </a:xfrm>
          <a:prstGeom prst="rect">
            <a:avLst/>
          </a:prstGeom>
        </p:spPr>
      </p:pic>
      <p:pic>
        <p:nvPicPr>
          <p:cNvPr id="8" name="Image 7" descr="Création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7101" y="260648"/>
            <a:ext cx="3366899" cy="2304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76672"/>
            <a:ext cx="5616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Segoe Print" pitchFamily="2" charset="0"/>
              </a:rPr>
              <a:t>L’Ancien Testament, c’est </a:t>
            </a:r>
            <a:r>
              <a:rPr lang="fr-FR" b="1" dirty="0" smtClean="0">
                <a:solidFill>
                  <a:srgbClr val="C00000"/>
                </a:solidFill>
                <a:latin typeface="Segoe Print" pitchFamily="2" charset="0"/>
              </a:rPr>
              <a:t>l’histoire d’une longue attente</a:t>
            </a:r>
            <a:r>
              <a:rPr lang="fr-FR" b="1" dirty="0" smtClean="0">
                <a:latin typeface="Segoe Print" pitchFamily="2" charset="0"/>
              </a:rPr>
              <a:t>…</a:t>
            </a:r>
          </a:p>
          <a:p>
            <a:endParaRPr lang="fr-FR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Créé par Dieu à Son image, l’homme et la femme vivent avec Lui en parfaite harmonie</a:t>
            </a:r>
            <a:r>
              <a:rPr lang="fr-FR" sz="1400" dirty="0" smtClean="0"/>
              <a:t>. </a:t>
            </a:r>
            <a:r>
              <a:rPr lang="fr-FR" sz="1400" dirty="0" smtClean="0">
                <a:latin typeface="Segoe Print" pitchFamily="2" charset="0"/>
              </a:rPr>
              <a:t>Ils ont compris sont projet d’amour et sont pleinement heureux.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55776" y="2636912"/>
            <a:ext cx="64087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Mais, tentés par le démon, ils se détournent de Dieu.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Séparés de Dieu par leur péché, ils sont voués à la mort.</a:t>
            </a:r>
          </a:p>
          <a:p>
            <a:pPr algn="r">
              <a:lnSpc>
                <a:spcPct val="150000"/>
              </a:lnSpc>
            </a:pPr>
            <a:endParaRPr lang="fr-FR" sz="800" dirty="0" smtClean="0">
              <a:latin typeface="Segoe Print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1400" b="1" dirty="0" smtClean="0">
                <a:latin typeface="Segoe Print" pitchFamily="2" charset="0"/>
              </a:rPr>
              <a:t> n’abandonne pas l’homme et la femme </a:t>
            </a:r>
            <a:r>
              <a:rPr lang="fr-FR" sz="1400" dirty="0" smtClean="0">
                <a:latin typeface="Segoe Print" pitchFamily="2" charset="0"/>
              </a:rPr>
              <a:t>à la mort et au péché.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Il leur propose sans cesse Son amour, Il conclut avec eux de multiples 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alliances</a:t>
            </a:r>
            <a:r>
              <a:rPr lang="fr-FR" sz="1400" dirty="0" smtClean="0">
                <a:latin typeface="Segoe Print" pitchFamily="2" charset="0"/>
              </a:rPr>
              <a:t>, </a:t>
            </a:r>
            <a:r>
              <a:rPr lang="fr-FR" sz="1400" b="1" dirty="0" smtClean="0">
                <a:latin typeface="Segoe Print" pitchFamily="2" charset="0"/>
              </a:rPr>
              <a:t>il leur promet de les sauver </a:t>
            </a:r>
            <a:r>
              <a:rPr lang="fr-FR" sz="1400" dirty="0" smtClean="0">
                <a:latin typeface="Segoe Print" pitchFamily="2" charset="0"/>
              </a:rPr>
              <a:t>de la mort et du péché.  </a:t>
            </a:r>
            <a:endParaRPr lang="fr-FR" sz="1400" dirty="0">
              <a:latin typeface="Segoe Print" pitchFamily="2" charset="0"/>
            </a:endParaRPr>
          </a:p>
        </p:txBody>
      </p:sp>
      <p:pic>
        <p:nvPicPr>
          <p:cNvPr id="10" name="Image 9" descr="Alliances.PNG"/>
          <p:cNvPicPr>
            <a:picLocks noChangeAspect="1"/>
          </p:cNvPicPr>
          <p:nvPr/>
        </p:nvPicPr>
        <p:blipFill>
          <a:blip r:embed="rId4" cstate="print"/>
          <a:srcRect l="9193" t="8333" r="21856" b="33333"/>
          <a:stretch>
            <a:fillRect/>
          </a:stretch>
        </p:blipFill>
        <p:spPr>
          <a:xfrm>
            <a:off x="2339752" y="4869160"/>
            <a:ext cx="1388726" cy="648072"/>
          </a:xfrm>
          <a:prstGeom prst="rect">
            <a:avLst/>
          </a:prstGeom>
        </p:spPr>
      </p:pic>
      <p:pic>
        <p:nvPicPr>
          <p:cNvPr id="15" name="Image 14" descr="Mains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365104"/>
            <a:ext cx="1250666" cy="1080120"/>
          </a:xfrm>
          <a:prstGeom prst="rect">
            <a:avLst/>
          </a:prstGeom>
        </p:spPr>
      </p:pic>
      <p:pic>
        <p:nvPicPr>
          <p:cNvPr id="16" name="Image 15" descr="Coe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708920"/>
            <a:ext cx="581106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éché 10.PNG"/>
          <p:cNvPicPr>
            <a:picLocks noChangeAspect="1"/>
          </p:cNvPicPr>
          <p:nvPr/>
        </p:nvPicPr>
        <p:blipFill>
          <a:blip r:embed="rId2" cstate="print"/>
          <a:srcRect l="31320" r="12157" b="41387"/>
          <a:stretch>
            <a:fillRect/>
          </a:stretch>
        </p:blipFill>
        <p:spPr>
          <a:xfrm>
            <a:off x="179512" y="2708920"/>
            <a:ext cx="2520280" cy="1512168"/>
          </a:xfrm>
          <a:prstGeom prst="rect">
            <a:avLst/>
          </a:prstGeom>
        </p:spPr>
      </p:pic>
      <p:pic>
        <p:nvPicPr>
          <p:cNvPr id="8" name="Image 7" descr="Création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7101" y="260648"/>
            <a:ext cx="3366899" cy="23042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76672"/>
            <a:ext cx="5616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Segoe Print" pitchFamily="2" charset="0"/>
              </a:rPr>
              <a:t>L’Ancien Testament, c’est </a:t>
            </a:r>
            <a:r>
              <a:rPr lang="fr-FR" b="1" dirty="0" smtClean="0">
                <a:solidFill>
                  <a:srgbClr val="C00000"/>
                </a:solidFill>
                <a:latin typeface="Segoe Print" pitchFamily="2" charset="0"/>
              </a:rPr>
              <a:t>l’histoire d’une longue attente</a:t>
            </a:r>
            <a:r>
              <a:rPr lang="fr-FR" b="1" dirty="0" smtClean="0">
                <a:latin typeface="Segoe Print" pitchFamily="2" charset="0"/>
              </a:rPr>
              <a:t>…</a:t>
            </a:r>
          </a:p>
          <a:p>
            <a:endParaRPr lang="fr-FR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Créé par Dieu à Son image, l’homme et la femme vivent avec Lui en parfaite harmonie</a:t>
            </a:r>
            <a:r>
              <a:rPr lang="fr-FR" sz="1400" dirty="0" smtClean="0"/>
              <a:t>. </a:t>
            </a:r>
            <a:r>
              <a:rPr lang="fr-FR" sz="1400" dirty="0" smtClean="0">
                <a:latin typeface="Segoe Print" pitchFamily="2" charset="0"/>
              </a:rPr>
              <a:t>Ils ont compris sont projet d’amour et sont pleinement heureux.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55776" y="2636912"/>
            <a:ext cx="64087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Mais, tentés par le démon, ils se détournent de Dieu.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Séparés de Dieu par leur péché, ils sont voués à la mort.</a:t>
            </a:r>
          </a:p>
          <a:p>
            <a:pPr algn="r">
              <a:lnSpc>
                <a:spcPct val="150000"/>
              </a:lnSpc>
            </a:pPr>
            <a:endParaRPr lang="fr-FR" sz="800" dirty="0" smtClean="0">
              <a:latin typeface="Segoe Print" pitchFamily="2" charset="0"/>
            </a:endParaRPr>
          </a:p>
          <a:p>
            <a:pPr algn="r">
              <a:lnSpc>
                <a:spcPct val="150000"/>
              </a:lnSpc>
            </a:pP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1400" b="1" dirty="0" smtClean="0">
                <a:latin typeface="Segoe Print" pitchFamily="2" charset="0"/>
              </a:rPr>
              <a:t> n’abandonne pas l’homme et la femme </a:t>
            </a:r>
            <a:r>
              <a:rPr lang="fr-FR" sz="1400" dirty="0" smtClean="0">
                <a:latin typeface="Segoe Print" pitchFamily="2" charset="0"/>
              </a:rPr>
              <a:t>à la mort et au péché.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Il leur propose sans cesse Son amour, Il conclut avec eux de multiples 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alliances</a:t>
            </a:r>
            <a:r>
              <a:rPr lang="fr-FR" sz="1400" dirty="0" smtClean="0">
                <a:latin typeface="Segoe Print" pitchFamily="2" charset="0"/>
              </a:rPr>
              <a:t>, </a:t>
            </a:r>
            <a:r>
              <a:rPr lang="fr-FR" sz="1400" b="1" dirty="0" smtClean="0">
                <a:latin typeface="Segoe Print" pitchFamily="2" charset="0"/>
              </a:rPr>
              <a:t>il leur promet de les sauver </a:t>
            </a:r>
            <a:r>
              <a:rPr lang="fr-FR" sz="1400" dirty="0" smtClean="0">
                <a:latin typeface="Segoe Print" pitchFamily="2" charset="0"/>
              </a:rPr>
              <a:t>de la mort et du péché.  </a:t>
            </a:r>
            <a:endParaRPr lang="fr-FR" sz="1400" dirty="0">
              <a:latin typeface="Segoe Print" pitchFamily="2" charset="0"/>
            </a:endParaRPr>
          </a:p>
        </p:txBody>
      </p:sp>
      <p:pic>
        <p:nvPicPr>
          <p:cNvPr id="13" name="Image 12" descr="Dieu est patient.PNG"/>
          <p:cNvPicPr>
            <a:picLocks noChangeAspect="1"/>
          </p:cNvPicPr>
          <p:nvPr/>
        </p:nvPicPr>
        <p:blipFill>
          <a:blip r:embed="rId4" cstate="print"/>
          <a:srcRect l="167" t="16385"/>
          <a:stretch>
            <a:fillRect/>
          </a:stretch>
        </p:blipFill>
        <p:spPr>
          <a:xfrm>
            <a:off x="3923928" y="4683137"/>
            <a:ext cx="5220072" cy="217486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9512" y="5589240"/>
            <a:ext cx="4717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Par la voix des prophètes, 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Segoe Print" pitchFamily="2" charset="0"/>
              </a:rPr>
              <a:t>Dieu annonce une alliance Nouvelle et Eternelle. </a:t>
            </a:r>
          </a:p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Il promet </a:t>
            </a:r>
            <a:r>
              <a:rPr lang="fr-FR" sz="1400" b="1" dirty="0" smtClean="0">
                <a:latin typeface="Segoe Print" pitchFamily="2" charset="0"/>
              </a:rPr>
              <a:t>qu’il enverra un Messie</a:t>
            </a:r>
            <a:r>
              <a:rPr lang="fr-FR" sz="1400" b="1" dirty="0" smtClean="0">
                <a:solidFill>
                  <a:srgbClr val="C00000"/>
                </a:solidFill>
                <a:latin typeface="Segoe Print" pitchFamily="2" charset="0"/>
              </a:rPr>
              <a:t>, un Sauveur.</a:t>
            </a:r>
            <a:endParaRPr lang="fr-FR" sz="1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0" name="Image 9" descr="Alliances.PNG"/>
          <p:cNvPicPr>
            <a:picLocks noChangeAspect="1"/>
          </p:cNvPicPr>
          <p:nvPr/>
        </p:nvPicPr>
        <p:blipFill>
          <a:blip r:embed="rId5" cstate="print"/>
          <a:srcRect l="9193" t="8333" r="21856" b="33333"/>
          <a:stretch>
            <a:fillRect/>
          </a:stretch>
        </p:blipFill>
        <p:spPr>
          <a:xfrm>
            <a:off x="2339752" y="4869160"/>
            <a:ext cx="1388726" cy="648072"/>
          </a:xfrm>
          <a:prstGeom prst="rect">
            <a:avLst/>
          </a:prstGeom>
        </p:spPr>
      </p:pic>
      <p:pic>
        <p:nvPicPr>
          <p:cNvPr id="15" name="Image 14" descr="Mains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1250666" cy="1080120"/>
          </a:xfrm>
          <a:prstGeom prst="rect">
            <a:avLst/>
          </a:prstGeom>
        </p:spPr>
      </p:pic>
      <p:pic>
        <p:nvPicPr>
          <p:cNvPr id="16" name="Image 15" descr="Coe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708920"/>
            <a:ext cx="581106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54868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Segoe Print" pitchFamily="2" charset="0"/>
              </a:rPr>
              <a:t>Dieu réalise sa promesse !</a:t>
            </a:r>
            <a:endParaRPr lang="fr-FR" sz="2400" b="1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14127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egoe Print" pitchFamily="2" charset="0"/>
              </a:rPr>
              <a:t>Il envoie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un Sauveur </a:t>
            </a:r>
            <a:r>
              <a:rPr lang="fr-FR" sz="2400" dirty="0" smtClean="0">
                <a:latin typeface="Segoe Print" pitchFamily="2" charset="0"/>
              </a:rPr>
              <a:t>!</a:t>
            </a:r>
            <a:endParaRPr lang="fr-FR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54868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egoe Print" pitchFamily="2" charset="0"/>
              </a:rPr>
              <a:t>Dieu réalise sa promesse !</a:t>
            </a:r>
            <a:endParaRPr lang="fr-FR" sz="24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14127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egoe Print" pitchFamily="2" charset="0"/>
              </a:rPr>
              <a:t>Il envoie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un Sauveur </a:t>
            </a:r>
            <a:r>
              <a:rPr lang="fr-FR" sz="2400" dirty="0" smtClean="0">
                <a:latin typeface="Segoe Print" pitchFamily="2" charset="0"/>
              </a:rPr>
              <a:t>!</a:t>
            </a:r>
            <a:endParaRPr lang="fr-FR" sz="24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564904"/>
            <a:ext cx="79928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 Lui,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le Messie</a:t>
            </a:r>
            <a:r>
              <a:rPr lang="fr-FR" sz="2200" dirty="0" smtClean="0">
                <a:latin typeface="Segoe Print" pitchFamily="2" charset="0"/>
              </a:rPr>
              <a:t>, qui scellera 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l’Alliance Nouvelle et Eternelle. 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Vous connaissez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Jules César </a:t>
            </a:r>
            <a:r>
              <a:rPr lang="fr-FR" sz="2200" dirty="0" smtClean="0">
                <a:latin typeface="Segoe Print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Bien sûr !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Saviez-vous qu’il est né le 13 juillet 100 </a:t>
            </a:r>
            <a:r>
              <a:rPr lang="fr-FR" dirty="0" err="1" smtClean="0">
                <a:latin typeface="Myanmar Text" pitchFamily="34" charset="0"/>
                <a:cs typeface="Myanmar Text" pitchFamily="34" charset="0"/>
              </a:rPr>
              <a:t>Av.J.-C.</a:t>
            </a:r>
            <a:r>
              <a:rPr lang="fr-FR" dirty="0" smtClean="0">
                <a:latin typeface="Myanmar Text" pitchFamily="34" charset="0"/>
                <a:cs typeface="Myanmar Text" pitchFamily="34" charset="0"/>
              </a:rPr>
              <a:t> et mort le 15 mars 44 </a:t>
            </a:r>
            <a:r>
              <a:rPr lang="fr-FR" dirty="0" err="1" smtClean="0">
                <a:latin typeface="Myanmar Text" pitchFamily="34" charset="0"/>
                <a:cs typeface="Myanmar Text" pitchFamily="34" charset="0"/>
              </a:rPr>
              <a:t>Av.J.-C.</a:t>
            </a:r>
            <a:r>
              <a:rPr lang="fr-FR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fr-FR" dirty="0" smtClean="0">
                <a:latin typeface="Segoe Print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Napoléon</a:t>
            </a:r>
            <a:r>
              <a:rPr lang="fr-FR" sz="2200" dirty="0" smtClean="0">
                <a:latin typeface="Segoe Print" pitchFamily="2" charset="0"/>
              </a:rPr>
              <a:t> ?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Né en 1769, il est mort en 1821 - après J.-C., évidemment !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54868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Segoe Print" pitchFamily="2" charset="0"/>
              </a:rPr>
              <a:t>Dieu réalise sa promesse !</a:t>
            </a:r>
            <a:endParaRPr lang="fr-FR" sz="24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14127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egoe Print" pitchFamily="2" charset="0"/>
              </a:rPr>
              <a:t>Il envoie un Sauveur !</a:t>
            </a:r>
            <a:endParaRPr lang="fr-FR" sz="24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564904"/>
            <a:ext cx="79928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 Lui, le Messie, qui scellera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l’Alliance Nouvelle et Eternelle. 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4653136"/>
            <a:ext cx="838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Le </a:t>
            </a: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Nouveau Testament </a:t>
            </a:r>
            <a:r>
              <a:rPr lang="fr-FR" sz="2000" dirty="0" smtClean="0">
                <a:latin typeface="Segoe Print" pitchFamily="2" charset="0"/>
              </a:rPr>
              <a:t>commence avec l’annonce de la naissance du Sauveur… </a:t>
            </a:r>
            <a:endParaRPr lang="fr-FR" sz="20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nonci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78628"/>
            <a:ext cx="7236296" cy="39793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476672"/>
            <a:ext cx="83529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L’ange Gabriel </a:t>
            </a: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fut envoyé par Dieu dans une ville de Galilée, appelée Nazareth,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à une jeune fille , accordée en mariage à un homme  appelé Joseph ;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 et le nom de la jeune fille était</a:t>
            </a:r>
            <a:r>
              <a:rPr lang="fr-FR" sz="16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 Marie</a:t>
            </a: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. L’ange entra chez elle et dit : </a:t>
            </a:r>
          </a:p>
          <a:p>
            <a:pPr>
              <a:lnSpc>
                <a:spcPct val="150000"/>
              </a:lnSpc>
            </a:pPr>
            <a:r>
              <a:rPr lang="fr-FR" sz="1600" i="1" dirty="0" smtClean="0">
                <a:latin typeface="Myanmar Text" pitchFamily="34" charset="0"/>
                <a:cs typeface="Myanmar Text" pitchFamily="34" charset="0"/>
              </a:rPr>
              <a:t>« Je te salue, Comblée-de-grâce, le Seigneur est avec toi ».</a:t>
            </a:r>
          </a:p>
          <a:p>
            <a:pPr>
              <a:lnSpc>
                <a:spcPct val="150000"/>
              </a:lnSpc>
            </a:pPr>
            <a:r>
              <a:rPr lang="fr-FR" sz="1400" i="1" dirty="0" smtClean="0">
                <a:latin typeface="Myanmar Text" pitchFamily="34" charset="0"/>
                <a:cs typeface="Myanmar Text" pitchFamily="34" charset="0"/>
              </a:rPr>
              <a:t>D’après l’évangile selon saint Luc 1, 26-28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53012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L’ Annonciation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2202259"/>
            <a:ext cx="3240360" cy="1514773"/>
          </a:xfrm>
          <a:prstGeom prst="ellipse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Segoe Print" pitchFamily="2" charset="0"/>
              </a:rPr>
              <a:t>Nazareth, Galilée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476672"/>
            <a:ext cx="83529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Myanmar Text" pitchFamily="34" charset="0"/>
                <a:cs typeface="Myanmar Text" pitchFamily="34" charset="0"/>
              </a:rPr>
              <a:t>El</a:t>
            </a:r>
            <a:r>
              <a:rPr lang="fr-FR" sz="2200" dirty="0" smtClean="0"/>
              <a:t>le mit au monde son fils premier-né ;  </a:t>
            </a:r>
          </a:p>
          <a:p>
            <a:r>
              <a:rPr lang="fr-FR" sz="2200" dirty="0" smtClean="0"/>
              <a:t>elle l’emmaillota et le coucha dans une mangeoire.</a:t>
            </a:r>
          </a:p>
          <a:p>
            <a:pPr>
              <a:lnSpc>
                <a:spcPct val="150000"/>
              </a:lnSpc>
            </a:pPr>
            <a:r>
              <a:rPr lang="fr-FR" sz="1400" i="1" dirty="0" smtClean="0">
                <a:latin typeface="Myanmar Text" pitchFamily="34" charset="0"/>
                <a:cs typeface="Myanmar Text" pitchFamily="34" charset="0"/>
              </a:rPr>
              <a:t>Evangile selon saint Luc 2, 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53012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La Nativité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1988840"/>
            <a:ext cx="3240360" cy="1514773"/>
          </a:xfrm>
          <a:prstGeom prst="ellipse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Segoe Print" pitchFamily="2" charset="0"/>
              </a:rPr>
              <a:t>Bethléem, Judée</a:t>
            </a:r>
          </a:p>
        </p:txBody>
      </p:sp>
      <p:pic>
        <p:nvPicPr>
          <p:cNvPr id="6" name="Image 5" descr="Noël.PNG"/>
          <p:cNvPicPr>
            <a:picLocks noChangeAspect="1"/>
          </p:cNvPicPr>
          <p:nvPr/>
        </p:nvPicPr>
        <p:blipFill>
          <a:blip r:embed="rId2" cstate="print"/>
          <a:srcRect l="16060" t="14230" r="12847" b="10361"/>
          <a:stretch>
            <a:fillRect/>
          </a:stretch>
        </p:blipFill>
        <p:spPr>
          <a:xfrm>
            <a:off x="4701312" y="4077072"/>
            <a:ext cx="3183055" cy="22770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476672"/>
            <a:ext cx="83529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Ne craignez pas, car voici que je vous annonce une bonne nouvelle,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qui sera une grande joie pour tout le peuple :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latin typeface="Myanmar Text" pitchFamily="34" charset="0"/>
                <a:cs typeface="Myanmar Text" pitchFamily="34" charset="0"/>
              </a:rPr>
              <a:t>Aujourd’hui, </a:t>
            </a: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dans la ville de David, </a:t>
            </a:r>
            <a:r>
              <a:rPr lang="fr-FR" sz="16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vous est né un Sauveur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qui est </a:t>
            </a:r>
            <a:r>
              <a:rPr lang="fr-FR" sz="16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le Christ</a:t>
            </a:r>
            <a:r>
              <a:rPr lang="fr-FR" sz="1600" dirty="0" smtClean="0">
                <a:latin typeface="Myanmar Text" pitchFamily="34" charset="0"/>
                <a:cs typeface="Myanmar Text" pitchFamily="34" charset="0"/>
              </a:rPr>
              <a:t>, le Seigneur.</a:t>
            </a: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FR" sz="1400" i="1" dirty="0" smtClean="0">
                <a:latin typeface="Myanmar Text" pitchFamily="34" charset="0"/>
                <a:cs typeface="Myanmar Text" pitchFamily="34" charset="0"/>
              </a:rPr>
              <a:t>Evangile selon saint Luc 2, 10-11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53012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  <a:latin typeface="Segoe Print" pitchFamily="2" charset="0"/>
              </a:rPr>
              <a:t>La Nativité</a:t>
            </a:r>
            <a:endParaRPr lang="fr-FR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1988840"/>
            <a:ext cx="3240360" cy="1514773"/>
          </a:xfrm>
          <a:prstGeom prst="ellipse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Segoe Print" pitchFamily="2" charset="0"/>
              </a:rPr>
              <a:t>Bethléem, Judée</a:t>
            </a:r>
          </a:p>
        </p:txBody>
      </p:sp>
      <p:pic>
        <p:nvPicPr>
          <p:cNvPr id="7" name="Image 6" descr="Crèche.PNG"/>
          <p:cNvPicPr>
            <a:picLocks noChangeAspect="1"/>
          </p:cNvPicPr>
          <p:nvPr/>
        </p:nvPicPr>
        <p:blipFill>
          <a:blip r:embed="rId2" cstate="print"/>
          <a:srcRect l="4202" t="1995"/>
          <a:stretch>
            <a:fillRect/>
          </a:stretch>
        </p:blipFill>
        <p:spPr>
          <a:xfrm>
            <a:off x="3707904" y="3789040"/>
            <a:ext cx="5220072" cy="2996952"/>
          </a:xfrm>
          <a:prstGeom prst="rect">
            <a:avLst/>
          </a:prstGeom>
        </p:spPr>
      </p:pic>
      <p:pic>
        <p:nvPicPr>
          <p:cNvPr id="9" name="Image 8" descr="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1209844" cy="14480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rè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5449061" cy="305795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04664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Dieu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le Père </a:t>
            </a:r>
            <a:r>
              <a:rPr lang="fr-FR" sz="2200" b="1" dirty="0" smtClean="0">
                <a:latin typeface="Segoe Print" pitchFamily="2" charset="0"/>
              </a:rPr>
              <a:t>envoie son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Fils</a:t>
            </a: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pour sauver les hommes.</a:t>
            </a:r>
          </a:p>
        </p:txBody>
      </p:sp>
      <p:pic>
        <p:nvPicPr>
          <p:cNvPr id="6" name="Image 5" descr="Main de Dieu.PNG"/>
          <p:cNvPicPr>
            <a:picLocks noChangeAspect="1"/>
          </p:cNvPicPr>
          <p:nvPr/>
        </p:nvPicPr>
        <p:blipFill>
          <a:blip r:embed="rId3" cstate="print"/>
          <a:srcRect l="8724" t="10458" b="19825"/>
          <a:stretch>
            <a:fillRect/>
          </a:stretch>
        </p:blipFill>
        <p:spPr>
          <a:xfrm flipH="1">
            <a:off x="1331640" y="1916832"/>
            <a:ext cx="1656184" cy="1440160"/>
          </a:xfrm>
          <a:prstGeom prst="rect">
            <a:avLst/>
          </a:prstGeom>
        </p:spPr>
      </p:pic>
      <p:pic>
        <p:nvPicPr>
          <p:cNvPr id="7" name="Image 6" descr="Je suis ton Père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132856"/>
            <a:ext cx="2688298" cy="1152128"/>
          </a:xfrm>
          <a:prstGeom prst="rect">
            <a:avLst/>
          </a:prstGeom>
        </p:spPr>
      </p:pic>
      <p:pic>
        <p:nvPicPr>
          <p:cNvPr id="8" name="Image 7" descr="Je suis ton père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501008"/>
            <a:ext cx="2088232" cy="970414"/>
          </a:xfrm>
          <a:prstGeom prst="rect">
            <a:avLst/>
          </a:prstGeom>
        </p:spPr>
      </p:pic>
      <p:pic>
        <p:nvPicPr>
          <p:cNvPr id="9" name="Image 8" descr="Je suis ton pè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068960"/>
            <a:ext cx="828791" cy="8097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0%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3759144" cy="3375559"/>
          </a:xfrm>
          <a:prstGeom prst="rect">
            <a:avLst/>
          </a:prstGeom>
        </p:spPr>
      </p:pic>
      <p:pic>
        <p:nvPicPr>
          <p:cNvPr id="3" name="Image 2" descr="Jé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314634" cy="2629267"/>
          </a:xfrm>
          <a:prstGeom prst="rect">
            <a:avLst/>
          </a:prstGeom>
        </p:spPr>
      </p:pic>
      <p:pic>
        <p:nvPicPr>
          <p:cNvPr id="5" name="Image 4" descr="Dieu sauve 2.PNG"/>
          <p:cNvPicPr>
            <a:picLocks noChangeAspect="1"/>
          </p:cNvPicPr>
          <p:nvPr/>
        </p:nvPicPr>
        <p:blipFill>
          <a:blip r:embed="rId4" cstate="print"/>
          <a:srcRect l="15812" b="18016"/>
          <a:stretch>
            <a:fillRect/>
          </a:stretch>
        </p:blipFill>
        <p:spPr>
          <a:xfrm>
            <a:off x="2699792" y="1772816"/>
            <a:ext cx="1812381" cy="18722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7981" y="548680"/>
            <a:ext cx="37337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nom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signifie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« Dieu sauve »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0%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3759144" cy="3375559"/>
          </a:xfrm>
          <a:prstGeom prst="rect">
            <a:avLst/>
          </a:prstGeom>
        </p:spPr>
      </p:pic>
      <p:pic>
        <p:nvPicPr>
          <p:cNvPr id="3" name="Image 2" descr="Jé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314634" cy="2629267"/>
          </a:xfrm>
          <a:prstGeom prst="rect">
            <a:avLst/>
          </a:prstGeom>
        </p:spPr>
      </p:pic>
      <p:pic>
        <p:nvPicPr>
          <p:cNvPr id="5" name="Image 4" descr="Dieu sauve 2.PNG"/>
          <p:cNvPicPr>
            <a:picLocks noChangeAspect="1"/>
          </p:cNvPicPr>
          <p:nvPr/>
        </p:nvPicPr>
        <p:blipFill>
          <a:blip r:embed="rId4" cstate="print"/>
          <a:srcRect l="15812" b="18016"/>
          <a:stretch>
            <a:fillRect/>
          </a:stretch>
        </p:blipFill>
        <p:spPr>
          <a:xfrm>
            <a:off x="2699792" y="1772816"/>
            <a:ext cx="1812381" cy="1872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443711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Il sera grand, </a:t>
            </a:r>
            <a:r>
              <a:rPr lang="fr-FR" b="1" dirty="0" smtClean="0">
                <a:latin typeface="Myanmar Text" pitchFamily="34" charset="0"/>
                <a:cs typeface="Myanmar Text" pitchFamily="34" charset="0"/>
              </a:rPr>
              <a:t>il sera appelé </a:t>
            </a:r>
            <a:r>
              <a:rPr lang="fr-FR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Fils du Très-Haut</a:t>
            </a:r>
            <a:r>
              <a:rPr lang="fr-FR" b="1" dirty="0" smtClean="0">
                <a:latin typeface="Myanmar Text" pitchFamily="34" charset="0"/>
                <a:cs typeface="Myanmar Tex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Luc 1, 32</a:t>
            </a:r>
            <a:endParaRPr lang="fr-FR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7980" y="548680"/>
            <a:ext cx="37337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nom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signifie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« Dieu sauve »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0%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3759144" cy="3375559"/>
          </a:xfrm>
          <a:prstGeom prst="rect">
            <a:avLst/>
          </a:prstGeom>
        </p:spPr>
      </p:pic>
      <p:pic>
        <p:nvPicPr>
          <p:cNvPr id="3" name="Image 2" descr="Jé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1314634" cy="2629267"/>
          </a:xfrm>
          <a:prstGeom prst="rect">
            <a:avLst/>
          </a:prstGeom>
        </p:spPr>
      </p:pic>
      <p:pic>
        <p:nvPicPr>
          <p:cNvPr id="5" name="Image 4" descr="Dieu sauve 2.PNG"/>
          <p:cNvPicPr>
            <a:picLocks noChangeAspect="1"/>
          </p:cNvPicPr>
          <p:nvPr/>
        </p:nvPicPr>
        <p:blipFill>
          <a:blip r:embed="rId4" cstate="print"/>
          <a:srcRect l="15812" b="18016"/>
          <a:stretch>
            <a:fillRect/>
          </a:stretch>
        </p:blipFill>
        <p:spPr>
          <a:xfrm>
            <a:off x="2699792" y="1772816"/>
            <a:ext cx="1812381" cy="1872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443711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Il sera grand, </a:t>
            </a:r>
            <a:r>
              <a:rPr lang="fr-FR" b="1" dirty="0" smtClean="0">
                <a:latin typeface="Myanmar Text" pitchFamily="34" charset="0"/>
                <a:cs typeface="Myanmar Text" pitchFamily="34" charset="0"/>
              </a:rPr>
              <a:t>il sera appelé Fils du Très-Haut</a:t>
            </a:r>
            <a:r>
              <a:rPr lang="fr-FR" dirty="0" smtClean="0">
                <a:latin typeface="Myanmar Text" pitchFamily="34" charset="0"/>
                <a:cs typeface="Myanmar Text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Myanmar Text" pitchFamily="34" charset="0"/>
                <a:cs typeface="Myanmar Text" pitchFamily="34" charset="0"/>
              </a:rPr>
              <a:t>Luc 1, 32</a:t>
            </a:r>
            <a:endParaRPr lang="fr-FR" i="1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67744" y="56612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Celui qui va naître sera saint, </a:t>
            </a:r>
            <a:r>
              <a:rPr lang="fr-FR" b="1" dirty="0" smtClean="0">
                <a:latin typeface="Myanmar Text" pitchFamily="34" charset="0"/>
                <a:cs typeface="Myanmar Text" pitchFamily="34" charset="0"/>
              </a:rPr>
              <a:t>il sera appelé </a:t>
            </a:r>
            <a:r>
              <a:rPr lang="fr-FR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Fils de Dieu</a:t>
            </a:r>
            <a:r>
              <a:rPr lang="fr-FR" dirty="0" smtClean="0">
                <a:latin typeface="Myanmar Text" pitchFamily="34" charset="0"/>
                <a:cs typeface="Myanmar Text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Myanmar Text" pitchFamily="34" charset="0"/>
                <a:cs typeface="Myanmar Text" pitchFamily="34" charset="0"/>
              </a:rPr>
              <a:t>Luc 1, 35</a:t>
            </a:r>
            <a:endParaRPr lang="fr-FR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7980" y="548680"/>
            <a:ext cx="373371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nom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signifie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« Dieu sauve »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36712"/>
            <a:ext cx="9144000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900" dirty="0" smtClean="0">
                <a:latin typeface="Segoe Print" pitchFamily="2" charset="0"/>
              </a:rPr>
              <a:t>Jésus partage pleinement notre humanité à une exception près :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n’a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aucun péché</a:t>
            </a:r>
            <a:r>
              <a:rPr lang="fr-FR" sz="2200" b="1" dirty="0" smtClean="0">
                <a:solidFill>
                  <a:srgbClr val="C00000"/>
                </a:solidFill>
              </a:rPr>
              <a:t>.</a:t>
            </a:r>
            <a:endParaRPr lang="fr-FR" sz="2200" b="1" dirty="0">
              <a:solidFill>
                <a:srgbClr val="C00000"/>
              </a:solidFill>
            </a:endParaRPr>
          </a:p>
        </p:txBody>
      </p:sp>
      <p:pic>
        <p:nvPicPr>
          <p:cNvPr id="3" name="Image 2" descr="Jésus sans péché.PNG"/>
          <p:cNvPicPr>
            <a:picLocks noChangeAspect="1"/>
          </p:cNvPicPr>
          <p:nvPr/>
        </p:nvPicPr>
        <p:blipFill>
          <a:blip r:embed="rId2" cstate="print"/>
          <a:srcRect l="41601" t="6053"/>
          <a:stretch>
            <a:fillRect/>
          </a:stretch>
        </p:blipFill>
        <p:spPr>
          <a:xfrm>
            <a:off x="3923928" y="2276872"/>
            <a:ext cx="2002771" cy="30786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36712"/>
            <a:ext cx="9144000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900" dirty="0" smtClean="0">
                <a:latin typeface="Segoe Print" pitchFamily="2" charset="0"/>
              </a:rPr>
              <a:t>Jésus partage pleinement notre humanité à une exception près :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n’a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aucun péché</a:t>
            </a:r>
            <a:r>
              <a:rPr lang="fr-FR" sz="2200" b="1" dirty="0" smtClean="0">
                <a:solidFill>
                  <a:srgbClr val="C00000"/>
                </a:solidFill>
              </a:rPr>
              <a:t>.</a:t>
            </a:r>
            <a:endParaRPr lang="fr-FR" sz="2200" b="1" dirty="0">
              <a:solidFill>
                <a:srgbClr val="C00000"/>
              </a:solidFill>
            </a:endParaRPr>
          </a:p>
        </p:txBody>
      </p:sp>
      <p:pic>
        <p:nvPicPr>
          <p:cNvPr id="3" name="Image 2" descr="Jésus sans péché.PNG"/>
          <p:cNvPicPr>
            <a:picLocks noChangeAspect="1"/>
          </p:cNvPicPr>
          <p:nvPr/>
        </p:nvPicPr>
        <p:blipFill>
          <a:blip r:embed="rId2" cstate="print"/>
          <a:srcRect l="41601" t="6053"/>
          <a:stretch>
            <a:fillRect/>
          </a:stretch>
        </p:blipFill>
        <p:spPr>
          <a:xfrm>
            <a:off x="3923928" y="2276872"/>
            <a:ext cx="2002771" cy="30786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8052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Tout, dans sa vie, est fait avec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un amour parfait</a:t>
            </a:r>
            <a:r>
              <a:rPr lang="fr-FR" sz="2200" dirty="0" smtClean="0">
                <a:latin typeface="Segoe Print" pitchFamily="2" charset="0"/>
              </a:rPr>
              <a:t>.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908720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Av. J.-C.  </a:t>
            </a:r>
            <a:r>
              <a:rPr lang="fr-FR" sz="3200" b="1" dirty="0" smtClean="0">
                <a:solidFill>
                  <a:srgbClr val="C00000"/>
                </a:solidFill>
                <a:latin typeface="Segoe Print" pitchFamily="2" charset="0"/>
              </a:rPr>
              <a:t>???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Après J.-C. </a:t>
            </a:r>
            <a:r>
              <a:rPr lang="fr-FR" sz="3200" b="1" dirty="0" smtClean="0">
                <a:solidFill>
                  <a:srgbClr val="C00000"/>
                </a:solidFill>
                <a:latin typeface="Segoe Print" pitchFamily="2" charset="0"/>
              </a:rPr>
              <a:t>???</a:t>
            </a:r>
            <a:r>
              <a:rPr lang="fr-FR" sz="3200" dirty="0" smtClean="0">
                <a:latin typeface="Segoe Print" pitchFamily="2" charset="0"/>
              </a:rPr>
              <a:t> </a:t>
            </a:r>
          </a:p>
          <a:p>
            <a:r>
              <a:rPr lang="fr-FR" i="1" dirty="0" smtClean="0"/>
              <a:t> </a:t>
            </a:r>
            <a:endParaRPr lang="fr-F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ne nouve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536" y="1571365"/>
            <a:ext cx="4972744" cy="3715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0120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Jésus annonce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LA </a:t>
            </a:r>
            <a:r>
              <a:rPr lang="fr-FR" sz="2200" dirty="0" smtClean="0">
                <a:latin typeface="Segoe Print" pitchFamily="2" charset="0"/>
              </a:rPr>
              <a:t>Bonne Nouvelle du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Salut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onne nouvelle Salut.PNG"/>
          <p:cNvPicPr>
            <a:picLocks noChangeAspect="1"/>
          </p:cNvPicPr>
          <p:nvPr/>
        </p:nvPicPr>
        <p:blipFill>
          <a:blip r:embed="rId2" cstate="print"/>
          <a:srcRect r="6560" b="6371"/>
          <a:stretch>
            <a:fillRect/>
          </a:stretch>
        </p:blipFill>
        <p:spPr>
          <a:xfrm>
            <a:off x="2195736" y="1628800"/>
            <a:ext cx="482453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onne nouvelle Salut.PNG"/>
          <p:cNvPicPr>
            <a:picLocks noChangeAspect="1"/>
          </p:cNvPicPr>
          <p:nvPr/>
        </p:nvPicPr>
        <p:blipFill>
          <a:blip r:embed="rId2" cstate="print"/>
          <a:srcRect r="6560" b="6371"/>
          <a:stretch>
            <a:fillRect/>
          </a:stretch>
        </p:blipFill>
        <p:spPr>
          <a:xfrm>
            <a:off x="2195736" y="1628800"/>
            <a:ext cx="4824536" cy="2952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30120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Segoe Print" pitchFamily="2" charset="0"/>
              </a:rPr>
              <a:t>Dieu veut que tous les hommes soient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sauvés </a:t>
            </a:r>
            <a:r>
              <a:rPr lang="fr-FR" sz="2200" dirty="0" smtClean="0">
                <a:latin typeface="Segoe Print" pitchFamily="2" charset="0"/>
              </a:rPr>
              <a:t>!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5" name="Image 4" descr="Sauvé !.PNG"/>
          <p:cNvPicPr>
            <a:picLocks noChangeAspect="1"/>
          </p:cNvPicPr>
          <p:nvPr/>
        </p:nvPicPr>
        <p:blipFill>
          <a:blip r:embed="rId3" cstate="print"/>
          <a:srcRect l="18587" t="8128" r="17390" b="30914"/>
          <a:stretch>
            <a:fillRect/>
          </a:stretch>
        </p:blipFill>
        <p:spPr>
          <a:xfrm>
            <a:off x="4860032" y="3501008"/>
            <a:ext cx="2736304" cy="1324018"/>
          </a:xfrm>
          <a:prstGeom prst="rect">
            <a:avLst/>
          </a:prstGeom>
        </p:spPr>
      </p:pic>
      <p:pic>
        <p:nvPicPr>
          <p:cNvPr id="6" name="Image 5" descr="Sal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340768"/>
            <a:ext cx="4658375" cy="21338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ne nouvelle.PNG"/>
          <p:cNvPicPr>
            <a:picLocks noChangeAspect="1"/>
          </p:cNvPicPr>
          <p:nvPr/>
        </p:nvPicPr>
        <p:blipFill>
          <a:blip r:embed="rId2" cstate="print"/>
          <a:srcRect t="13175" r="65929" b="9299"/>
          <a:stretch>
            <a:fillRect/>
          </a:stretch>
        </p:blipFill>
        <p:spPr>
          <a:xfrm>
            <a:off x="395536" y="836712"/>
            <a:ext cx="1694284" cy="2880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83768" y="692696"/>
            <a:ext cx="6336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/>
              <a:t>Jésus nous dit que </a:t>
            </a:r>
            <a:r>
              <a:rPr lang="fr-FR" sz="2200" b="1" dirty="0" smtClean="0">
                <a:solidFill>
                  <a:srgbClr val="C00000"/>
                </a:solidFill>
              </a:rPr>
              <a:t>Dieu nous aime </a:t>
            </a:r>
            <a:r>
              <a:rPr lang="fr-FR" sz="2200" dirty="0" smtClean="0"/>
              <a:t>et qu’Il veut que tous les hommes soient sauvés.</a:t>
            </a:r>
          </a:p>
          <a:p>
            <a:pPr algn="just"/>
            <a:endParaRPr lang="fr-FR" sz="800" dirty="0" smtClean="0"/>
          </a:p>
          <a:p>
            <a:pPr algn="just"/>
            <a:endParaRPr lang="fr-FR" sz="1200" dirty="0" smtClean="0"/>
          </a:p>
          <a:p>
            <a:pPr algn="just"/>
            <a:r>
              <a:rPr lang="fr-FR" sz="2200" dirty="0" smtClean="0"/>
              <a:t>Il nous dit que </a:t>
            </a:r>
            <a:r>
              <a:rPr lang="fr-FR" sz="2200" b="1" dirty="0" smtClean="0">
                <a:solidFill>
                  <a:srgbClr val="C00000"/>
                </a:solidFill>
              </a:rPr>
              <a:t>Dieu est un Père plein de miséricorde</a:t>
            </a:r>
            <a:r>
              <a:rPr lang="fr-FR" sz="2200" dirty="0" smtClean="0"/>
              <a:t>, prêt à pardonner à celui qui vient vers lui, le cœur ouvert. </a:t>
            </a:r>
          </a:p>
        </p:txBody>
      </p:sp>
      <p:sp>
        <p:nvSpPr>
          <p:cNvPr id="7" name="Ellipse 6"/>
          <p:cNvSpPr/>
          <p:nvPr/>
        </p:nvSpPr>
        <p:spPr>
          <a:xfrm>
            <a:off x="1979712" y="1124744"/>
            <a:ext cx="216024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3356992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/>
              <a:t>Jésus nous demande de </a:t>
            </a:r>
            <a:r>
              <a:rPr lang="fr-FR" sz="2200" b="1" dirty="0" smtClean="0">
                <a:solidFill>
                  <a:srgbClr val="C00000"/>
                </a:solidFill>
              </a:rPr>
              <a:t>nous convertir</a:t>
            </a:r>
            <a:r>
              <a:rPr lang="fr-FR" sz="2200" dirty="0" smtClean="0"/>
              <a:t>, c’est-à-dire de revenir vers Dieu, de changer nos cœurs de pierre en cœurs « de chair ». 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2200" dirty="0" smtClean="0"/>
              <a:t>Jésus nous demande d’</a:t>
            </a:r>
            <a:r>
              <a:rPr lang="fr-FR" sz="2200" b="1" dirty="0" smtClean="0">
                <a:solidFill>
                  <a:srgbClr val="C00000"/>
                </a:solidFill>
              </a:rPr>
              <a:t>aimer</a:t>
            </a:r>
            <a:r>
              <a:rPr lang="fr-FR" sz="2200" dirty="0" smtClean="0"/>
              <a:t> Dieu et notre prochain comme nous-mêmes, </a:t>
            </a:r>
            <a:r>
              <a:rPr lang="fr-FR" sz="2200" b="1" dirty="0" smtClean="0"/>
              <a:t>de vivre selon notre dignité d’enfants de Dieu</a:t>
            </a:r>
            <a:r>
              <a:rPr lang="fr-FR" sz="2200" dirty="0" smtClean="0"/>
              <a:t>. </a:t>
            </a:r>
          </a:p>
          <a:p>
            <a:pPr algn="just"/>
            <a:r>
              <a:rPr lang="fr-FR" sz="2200" dirty="0" smtClean="0"/>
              <a:t>Il nous demande de voir, en chaque homme un frère à aimer comme Lui, l’aime. Il nous l’assure : tout ce qui nous faisons pour nos frères, c’est à Lui que nous le faisons 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ne nouvelle.PNG"/>
          <p:cNvPicPr>
            <a:picLocks noChangeAspect="1"/>
          </p:cNvPicPr>
          <p:nvPr/>
        </p:nvPicPr>
        <p:blipFill>
          <a:blip r:embed="rId2" cstate="print"/>
          <a:srcRect t="13175" r="65929" b="9299"/>
          <a:stretch>
            <a:fillRect/>
          </a:stretch>
        </p:blipFill>
        <p:spPr>
          <a:xfrm>
            <a:off x="395536" y="548680"/>
            <a:ext cx="1694284" cy="2880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1720" y="476672"/>
            <a:ext cx="6624736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r-FR" sz="2200" b="1" dirty="0" smtClean="0">
                <a:latin typeface="Segoe Print" pitchFamily="2" charset="0"/>
                <a:cs typeface="Myanmar Text" pitchFamily="34" charset="0"/>
              </a:rPr>
              <a:t>Revenez vers Dieu !</a:t>
            </a:r>
          </a:p>
          <a:p>
            <a:pPr algn="r">
              <a:lnSpc>
                <a:spcPct val="200000"/>
              </a:lnSpc>
            </a:pPr>
            <a:r>
              <a:rPr lang="fr-FR" sz="2200" b="1" dirty="0" smtClean="0">
                <a:latin typeface="Segoe Print" pitchFamily="2" charset="0"/>
                <a:cs typeface="Myanmar Text" pitchFamily="34" charset="0"/>
              </a:rPr>
              <a:t>Changez vos cœurs !</a:t>
            </a:r>
          </a:p>
          <a:p>
            <a:pPr algn="r">
              <a:lnSpc>
                <a:spcPct val="20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Aimez-vous les uns les autres </a:t>
            </a:r>
            <a:r>
              <a:rPr lang="fr-FR" sz="2200" dirty="0" smtClean="0">
                <a:latin typeface="Segoe Print" pitchFamily="2" charset="0"/>
                <a:cs typeface="Myanmar Text" pitchFamily="34" charset="0"/>
              </a:rPr>
              <a:t>!</a:t>
            </a:r>
          </a:p>
          <a:p>
            <a:pPr algn="r">
              <a:lnSpc>
                <a:spcPct val="200000"/>
              </a:lnSpc>
            </a:pPr>
            <a:endParaRPr lang="fr-FR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79712" y="1124744"/>
            <a:ext cx="216024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79712" y="69269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44824"/>
            <a:ext cx="581106" cy="5690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nne nouvelle.PNG"/>
          <p:cNvPicPr>
            <a:picLocks noChangeAspect="1"/>
          </p:cNvPicPr>
          <p:nvPr/>
        </p:nvPicPr>
        <p:blipFill>
          <a:blip r:embed="rId2" cstate="print"/>
          <a:srcRect t="13175" r="65929" b="9299"/>
          <a:stretch>
            <a:fillRect/>
          </a:stretch>
        </p:blipFill>
        <p:spPr>
          <a:xfrm>
            <a:off x="395536" y="548680"/>
            <a:ext cx="1694284" cy="2880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1720" y="476672"/>
            <a:ext cx="6624736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r-FR" sz="2200" b="1" dirty="0" smtClean="0">
                <a:latin typeface="Segoe Print" pitchFamily="2" charset="0"/>
                <a:cs typeface="Myanmar Text" pitchFamily="34" charset="0"/>
              </a:rPr>
              <a:t>Revenez vers Dieu !</a:t>
            </a:r>
          </a:p>
          <a:p>
            <a:pPr algn="r">
              <a:lnSpc>
                <a:spcPct val="200000"/>
              </a:lnSpc>
            </a:pPr>
            <a:r>
              <a:rPr lang="fr-FR" sz="2200" b="1" dirty="0" smtClean="0">
                <a:latin typeface="Segoe Print" pitchFamily="2" charset="0"/>
                <a:cs typeface="Myanmar Text" pitchFamily="34" charset="0"/>
              </a:rPr>
              <a:t>Changez vos cœurs !</a:t>
            </a:r>
          </a:p>
          <a:p>
            <a:pPr algn="r">
              <a:lnSpc>
                <a:spcPct val="20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Aimez-vous les uns les autres </a:t>
            </a:r>
            <a:r>
              <a:rPr lang="fr-FR" sz="2200" dirty="0" smtClean="0">
                <a:latin typeface="Segoe Print" pitchFamily="2" charset="0"/>
                <a:cs typeface="Myanmar Text" pitchFamily="34" charset="0"/>
              </a:rPr>
              <a:t>!</a:t>
            </a:r>
          </a:p>
          <a:p>
            <a:pPr algn="r">
              <a:lnSpc>
                <a:spcPct val="200000"/>
              </a:lnSpc>
            </a:pPr>
            <a:endParaRPr lang="fr-FR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79712" y="1124744"/>
            <a:ext cx="216024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Pharisi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260" y="4133470"/>
            <a:ext cx="2257740" cy="272453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3068960"/>
            <a:ext cx="8352928" cy="35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Jésus est entouré de nombreux disciples.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Il guérit les malades, les aveugles, les sourds, les infirmes, les lépreux. Il fait des miracles et délivre les possédés…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Ses actes et ses paroles frappent les foules qui se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pressent pour le voir et l’entendre.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Mais Sa Parole suscite aussi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de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oppositions.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ertains cherchent à le faire mourir…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979712" y="69269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 descr="Coe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44824"/>
            <a:ext cx="581106" cy="5690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Esclav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2448272" cy="1344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404664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La veille de sa mort,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fête la Pâque juive avec ses disciples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5085184"/>
            <a:ext cx="3456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latin typeface="Myanmar Text" pitchFamily="34" charset="0"/>
                <a:cs typeface="Myanmar Text" pitchFamily="34" charset="0"/>
              </a:rPr>
              <a:t> </a:t>
            </a:r>
            <a:endParaRPr lang="fr-FR" i="1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2348880"/>
            <a:ext cx="691276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Cette grande fête rappelle la </a:t>
            </a:r>
            <a:r>
              <a:rPr lang="fr-FR" sz="1700" b="1" dirty="0" smtClean="0">
                <a:latin typeface="Myanmar Text" pitchFamily="34" charset="0"/>
                <a:cs typeface="Myanmar Text" pitchFamily="34" charset="0"/>
              </a:rPr>
              <a:t>sortie d’Egypte</a:t>
            </a: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la fin de l’esclavage, lorsque, guidés par Moïse, </a:t>
            </a:r>
          </a:p>
          <a:p>
            <a:pPr algn="just">
              <a:lnSpc>
                <a:spcPct val="150000"/>
              </a:lnSpc>
            </a:pP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les hébreux traversent la Mer Rouge et partent vers la Terre Promise.  </a:t>
            </a:r>
            <a:endParaRPr lang="fr-FR" sz="1700" dirty="0"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12" name="Image 11" descr="Moïse.PNG"/>
          <p:cNvPicPr>
            <a:picLocks noChangeAspect="1"/>
          </p:cNvPicPr>
          <p:nvPr/>
        </p:nvPicPr>
        <p:blipFill>
          <a:blip r:embed="rId3" cstate="print"/>
          <a:srcRect l="11719"/>
          <a:stretch>
            <a:fillRect/>
          </a:stretch>
        </p:blipFill>
        <p:spPr>
          <a:xfrm>
            <a:off x="7380312" y="1772816"/>
            <a:ext cx="1559573" cy="165618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864" y="4077072"/>
            <a:ext cx="547260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A l’occasion de cette fête, les juifs mangent </a:t>
            </a:r>
            <a:r>
              <a:rPr lang="fr-FR" sz="17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un agneau, </a:t>
            </a:r>
          </a:p>
          <a:p>
            <a:pPr algn="just">
              <a:lnSpc>
                <a:spcPct val="150000"/>
              </a:lnSpc>
            </a:pP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en souvenir de l’agneau sacrifié avant leur départ d’Egypte dont ils mangèrent </a:t>
            </a:r>
            <a:r>
              <a:rPr lang="fr-FR" sz="1700" b="1" dirty="0" smtClean="0">
                <a:latin typeface="Myanmar Text" pitchFamily="34" charset="0"/>
                <a:cs typeface="Myanmar Text" pitchFamily="34" charset="0"/>
              </a:rPr>
              <a:t>la chair </a:t>
            </a: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et badigeonnèrent </a:t>
            </a:r>
            <a:r>
              <a:rPr lang="fr-FR" sz="1700" b="1" dirty="0" smtClean="0">
                <a:latin typeface="Myanmar Text" pitchFamily="34" charset="0"/>
                <a:cs typeface="Myanmar Text" pitchFamily="34" charset="0"/>
              </a:rPr>
              <a:t>le sang </a:t>
            </a:r>
            <a:r>
              <a:rPr lang="fr-FR" sz="1700" dirty="0" smtClean="0">
                <a:latin typeface="Myanmar Text" pitchFamily="34" charset="0"/>
                <a:cs typeface="Myanmar Text" pitchFamily="34" charset="0"/>
              </a:rPr>
              <a:t>sur le linteau de leurs portes, en signe de leur appartenance à Dieu.</a:t>
            </a:r>
            <a:endParaRPr lang="fr-FR" sz="1700" dirty="0"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14" name="Image 13" descr="Agneau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2376264" cy="24005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88024" y="2276872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Prenez et mangez-en tous, </a:t>
            </a:r>
            <a:r>
              <a:rPr lang="fr-FR" sz="2200" b="1" i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ceci est mon corps. </a:t>
            </a:r>
            <a:endParaRPr lang="fr-FR" sz="2200" b="1" i="1" dirty="0">
              <a:solidFill>
                <a:srgbClr val="C00000"/>
              </a:solidFill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40466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Au cours du repas qu’il partageait avec ses disciples,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Jésus prit du pain, le rompit et le leur donna en disant: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7" name="Image 6" descr="Eucharistie.PNG"/>
          <p:cNvPicPr>
            <a:picLocks noChangeAspect="1"/>
          </p:cNvPicPr>
          <p:nvPr/>
        </p:nvPicPr>
        <p:blipFill>
          <a:blip r:embed="rId2" cstate="print"/>
          <a:srcRect r="40798" b="14286"/>
          <a:stretch>
            <a:fillRect/>
          </a:stretch>
        </p:blipFill>
        <p:spPr>
          <a:xfrm>
            <a:off x="323528" y="2132856"/>
            <a:ext cx="4032448" cy="3456384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771800" y="3356992"/>
            <a:ext cx="1584176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44008" y="227687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Prenez et buvez-en tous:</a:t>
            </a:r>
          </a:p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ceci est mon sang, </a:t>
            </a:r>
          </a:p>
          <a:p>
            <a:pPr algn="ctr">
              <a:lnSpc>
                <a:spcPct val="150000"/>
              </a:lnSpc>
            </a:pPr>
            <a:r>
              <a:rPr lang="fr-FR" sz="2200" b="1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le sang de l’Alliance</a:t>
            </a: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qui va être répandu </a:t>
            </a:r>
          </a:p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pour la multitude </a:t>
            </a:r>
          </a:p>
          <a:p>
            <a:pPr algn="ctr">
              <a:lnSpc>
                <a:spcPct val="150000"/>
              </a:lnSpc>
            </a:pPr>
            <a:r>
              <a:rPr lang="fr-FR" sz="2200" i="1" dirty="0" smtClean="0">
                <a:solidFill>
                  <a:srgbClr val="C00000"/>
                </a:solidFill>
                <a:latin typeface="Myanmar Text" pitchFamily="34" charset="0"/>
                <a:ea typeface="Calibri" pitchFamily="34" charset="0"/>
                <a:cs typeface="Myanmar Text" pitchFamily="34" charset="0"/>
              </a:rPr>
              <a:t>en rémission des péchés .</a:t>
            </a:r>
            <a:endParaRPr lang="fr-FR" sz="2200" i="1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404664"/>
            <a:ext cx="8208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Puis il prit une coupe de vin et la leur donna en disant :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7" name="Image 6" descr="Eucharistie.PNG"/>
          <p:cNvPicPr>
            <a:picLocks noChangeAspect="1"/>
          </p:cNvPicPr>
          <p:nvPr/>
        </p:nvPicPr>
        <p:blipFill>
          <a:blip r:embed="rId2" cstate="print"/>
          <a:srcRect r="40798" b="14286"/>
          <a:stretch>
            <a:fillRect/>
          </a:stretch>
        </p:blipFill>
        <p:spPr>
          <a:xfrm>
            <a:off x="323528" y="2132856"/>
            <a:ext cx="4032448" cy="3456384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555776" y="2276872"/>
            <a:ext cx="2016224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gneau 2.PNG"/>
          <p:cNvPicPr>
            <a:picLocks noChangeAspect="1"/>
          </p:cNvPicPr>
          <p:nvPr/>
        </p:nvPicPr>
        <p:blipFill>
          <a:blip r:embed="rId2" cstate="print"/>
          <a:srcRect t="-674" r="11362"/>
          <a:stretch>
            <a:fillRect/>
          </a:stretch>
        </p:blipFill>
        <p:spPr>
          <a:xfrm>
            <a:off x="827584" y="1412776"/>
            <a:ext cx="2160240" cy="2557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5936" y="134076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Cette fois,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’ Agneau de Dieu, c’est Lui</a:t>
            </a:r>
            <a:endParaRPr lang="fr-FR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Image 6" descr="Agneau 2.PNG"/>
          <p:cNvPicPr>
            <a:picLocks noChangeAspect="1"/>
          </p:cNvPicPr>
          <p:nvPr/>
        </p:nvPicPr>
        <p:blipFill>
          <a:blip r:embed="rId2" cstate="print"/>
          <a:srcRect l="15530" t="50000" r="50000" b="14568"/>
          <a:stretch>
            <a:fillRect/>
          </a:stretch>
        </p:blipFill>
        <p:spPr>
          <a:xfrm>
            <a:off x="6660232" y="2708920"/>
            <a:ext cx="1080120" cy="1157272"/>
          </a:xfrm>
          <a:prstGeom prst="rect">
            <a:avLst/>
          </a:prstGeom>
        </p:spPr>
      </p:pic>
      <p:pic>
        <p:nvPicPr>
          <p:cNvPr id="8" name="Image 7" descr="Agneau 1.PNG"/>
          <p:cNvPicPr>
            <a:picLocks noChangeAspect="1"/>
          </p:cNvPicPr>
          <p:nvPr/>
        </p:nvPicPr>
        <p:blipFill>
          <a:blip r:embed="rId3" cstate="print"/>
          <a:srcRect l="15479" t="56181" r="32925" b="13175"/>
          <a:stretch>
            <a:fillRect/>
          </a:stretch>
        </p:blipFill>
        <p:spPr>
          <a:xfrm>
            <a:off x="5076056" y="2780928"/>
            <a:ext cx="1584176" cy="9505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404664"/>
            <a:ext cx="8136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Par ces mots,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Myanmar Text" pitchFamily="34" charset="0"/>
              </a:rPr>
              <a:t> Jésus annonce le sacrifice de sa vie </a:t>
            </a:r>
            <a:r>
              <a:rPr lang="fr-FR" sz="2400" dirty="0" smtClean="0">
                <a:latin typeface="Segoe Print" pitchFamily="2" charset="0"/>
              </a:rPr>
              <a:t> </a:t>
            </a:r>
            <a:endParaRPr lang="fr-FR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Av. J.-C.      =&gt;  </a:t>
            </a:r>
            <a:r>
              <a:rPr lang="fr-FR" sz="2200" b="1" dirty="0" smtClean="0">
                <a:latin typeface="Segoe Print" pitchFamily="2" charset="0"/>
              </a:rPr>
              <a:t>Avant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Jésus-Christ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Après J.-C.   =&gt;  </a:t>
            </a:r>
            <a:r>
              <a:rPr lang="fr-FR" sz="2200" b="1" dirty="0" smtClean="0">
                <a:latin typeface="Segoe Print" pitchFamily="2" charset="0"/>
              </a:rPr>
              <a:t>Après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 Jésus-Christ</a:t>
            </a:r>
            <a:endParaRPr lang="fr-FR" sz="22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</p:txBody>
      </p:sp>
      <p:pic>
        <p:nvPicPr>
          <p:cNvPr id="4" name="Image 3" descr="Jésus centre du temp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5914"/>
            <a:ext cx="6768752" cy="42920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gneau 2.PNG"/>
          <p:cNvPicPr>
            <a:picLocks noChangeAspect="1"/>
          </p:cNvPicPr>
          <p:nvPr/>
        </p:nvPicPr>
        <p:blipFill>
          <a:blip r:embed="rId2" cstate="print"/>
          <a:srcRect t="-674" r="11362"/>
          <a:stretch>
            <a:fillRect/>
          </a:stretch>
        </p:blipFill>
        <p:spPr>
          <a:xfrm>
            <a:off x="827584" y="1412776"/>
            <a:ext cx="2160240" cy="2557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5936" y="134076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Cette fois,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’ Agneau de Dieu, c’est Lui</a:t>
            </a:r>
            <a:endParaRPr lang="fr-FR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Image 6" descr="Agneau 2.PNG"/>
          <p:cNvPicPr>
            <a:picLocks noChangeAspect="1"/>
          </p:cNvPicPr>
          <p:nvPr/>
        </p:nvPicPr>
        <p:blipFill>
          <a:blip r:embed="rId2" cstate="print"/>
          <a:srcRect l="15530" t="50000" r="50000" b="14568"/>
          <a:stretch>
            <a:fillRect/>
          </a:stretch>
        </p:blipFill>
        <p:spPr>
          <a:xfrm>
            <a:off x="6660232" y="2708920"/>
            <a:ext cx="1080120" cy="1157272"/>
          </a:xfrm>
          <a:prstGeom prst="rect">
            <a:avLst/>
          </a:prstGeom>
        </p:spPr>
      </p:pic>
      <p:pic>
        <p:nvPicPr>
          <p:cNvPr id="8" name="Image 7" descr="Agneau 1.PNG"/>
          <p:cNvPicPr>
            <a:picLocks noChangeAspect="1"/>
          </p:cNvPicPr>
          <p:nvPr/>
        </p:nvPicPr>
        <p:blipFill>
          <a:blip r:embed="rId3" cstate="print"/>
          <a:srcRect l="15479" t="56181" r="32925" b="13175"/>
          <a:stretch>
            <a:fillRect/>
          </a:stretch>
        </p:blipFill>
        <p:spPr>
          <a:xfrm>
            <a:off x="5076056" y="2780928"/>
            <a:ext cx="1584176" cy="9505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404664"/>
            <a:ext cx="8136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Par ces mots,</a:t>
            </a: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Myanmar Text" pitchFamily="34" charset="0"/>
              </a:rPr>
              <a:t> </a:t>
            </a:r>
            <a:r>
              <a:rPr lang="fr-FR" sz="2400" dirty="0" smtClean="0">
                <a:latin typeface="Segoe Print" pitchFamily="2" charset="0"/>
                <a:ea typeface="Calibri" pitchFamily="34" charset="0"/>
                <a:cs typeface="Myanmar Text" pitchFamily="34" charset="0"/>
              </a:rPr>
              <a:t>Jésus annonce le sacrifice de sa vie </a:t>
            </a:r>
            <a:r>
              <a:rPr lang="fr-FR" sz="2400" dirty="0" smtClean="0">
                <a:latin typeface="Segoe Print" pitchFamily="2" charset="0"/>
              </a:rPr>
              <a:t> </a:t>
            </a:r>
            <a:endParaRPr lang="fr-FR" sz="2400" dirty="0">
              <a:latin typeface="Segoe Print" pitchFamily="2" charset="0"/>
            </a:endParaRPr>
          </a:p>
        </p:txBody>
      </p:sp>
      <p:pic>
        <p:nvPicPr>
          <p:cNvPr id="12" name="Image 11" descr="Esclavag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373216"/>
            <a:ext cx="1448002" cy="504896"/>
          </a:xfrm>
          <a:prstGeom prst="rect">
            <a:avLst/>
          </a:prstGeom>
        </p:spPr>
      </p:pic>
      <p:pic>
        <p:nvPicPr>
          <p:cNvPr id="15" name="Image 14" descr="Pomme 2.PNG"/>
          <p:cNvPicPr>
            <a:picLocks noChangeAspect="1"/>
          </p:cNvPicPr>
          <p:nvPr/>
        </p:nvPicPr>
        <p:blipFill>
          <a:blip r:embed="rId5" cstate="print"/>
          <a:srcRect t="10146" r="21973" b="8685"/>
          <a:stretch>
            <a:fillRect/>
          </a:stretch>
        </p:blipFill>
        <p:spPr>
          <a:xfrm>
            <a:off x="6228184" y="5229200"/>
            <a:ext cx="1152128" cy="1152128"/>
          </a:xfrm>
          <a:prstGeom prst="rect">
            <a:avLst/>
          </a:prstGeom>
        </p:spPr>
      </p:pic>
      <p:pic>
        <p:nvPicPr>
          <p:cNvPr id="16" name="Image 15" descr="terre prom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085184"/>
            <a:ext cx="2210109" cy="122889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95536" y="4221088"/>
            <a:ext cx="835292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Myanmar Text" pitchFamily="34" charset="0"/>
                <a:cs typeface="Myanmar Text" pitchFamily="34" charset="0"/>
              </a:rPr>
              <a:t>Ce n’est pas de l’esclavage des égyptiens qu’il vient nous sauver, 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Myanmar Text" pitchFamily="34" charset="0"/>
                <a:cs typeface="Myanmar Text" pitchFamily="34" charset="0"/>
              </a:rPr>
              <a:t>mais de celui </a:t>
            </a:r>
            <a:r>
              <a:rPr lang="fr-FR" sz="2000" b="1" dirty="0" smtClean="0">
                <a:solidFill>
                  <a:srgbClr val="C00000"/>
                </a:solidFill>
                <a:latin typeface="Myanmar Text" pitchFamily="34" charset="0"/>
                <a:cs typeface="Myanmar Text" pitchFamily="34" charset="0"/>
              </a:rPr>
              <a:t>du péché </a:t>
            </a:r>
            <a:r>
              <a:rPr lang="fr-FR" sz="2000" dirty="0" smtClean="0">
                <a:latin typeface="Myanmar Text" pitchFamily="34" charset="0"/>
                <a:cs typeface="Myanmar Text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fr-FR" sz="1700" dirty="0" smtClean="0">
              <a:latin typeface="Myanmar Text" pitchFamily="34" charset="0"/>
              <a:cs typeface="Myanmar Tex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gneau 2.PNG"/>
          <p:cNvPicPr>
            <a:picLocks noChangeAspect="1"/>
          </p:cNvPicPr>
          <p:nvPr/>
        </p:nvPicPr>
        <p:blipFill>
          <a:blip r:embed="rId2" cstate="print"/>
          <a:srcRect t="-674" r="11362"/>
          <a:stretch>
            <a:fillRect/>
          </a:stretch>
        </p:blipFill>
        <p:spPr>
          <a:xfrm>
            <a:off x="827584" y="1412776"/>
            <a:ext cx="2160240" cy="2557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5936" y="1340768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Cette fois,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’ Agneau de Dieu, c’est Lui</a:t>
            </a:r>
            <a:endParaRPr lang="fr-FR" sz="24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Image 6" descr="Agneau 2.PNG"/>
          <p:cNvPicPr>
            <a:picLocks noChangeAspect="1"/>
          </p:cNvPicPr>
          <p:nvPr/>
        </p:nvPicPr>
        <p:blipFill>
          <a:blip r:embed="rId2" cstate="print"/>
          <a:srcRect l="15530" t="50000" r="50000" b="14568"/>
          <a:stretch>
            <a:fillRect/>
          </a:stretch>
        </p:blipFill>
        <p:spPr>
          <a:xfrm>
            <a:off x="6660232" y="2708920"/>
            <a:ext cx="1080120" cy="1157272"/>
          </a:xfrm>
          <a:prstGeom prst="rect">
            <a:avLst/>
          </a:prstGeom>
        </p:spPr>
      </p:pic>
      <p:pic>
        <p:nvPicPr>
          <p:cNvPr id="8" name="Image 7" descr="Agneau 1.PNG"/>
          <p:cNvPicPr>
            <a:picLocks noChangeAspect="1"/>
          </p:cNvPicPr>
          <p:nvPr/>
        </p:nvPicPr>
        <p:blipFill>
          <a:blip r:embed="rId3" cstate="print"/>
          <a:srcRect l="15479" t="56181" r="32925" b="13175"/>
          <a:stretch>
            <a:fillRect/>
          </a:stretch>
        </p:blipFill>
        <p:spPr>
          <a:xfrm>
            <a:off x="5076056" y="2780928"/>
            <a:ext cx="1584176" cy="9505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404664"/>
            <a:ext cx="8136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Par ces mots,</a:t>
            </a:r>
            <a:r>
              <a:rPr lang="fr-FR" sz="2400" dirty="0" smtClean="0">
                <a:latin typeface="Segoe Print" pitchFamily="2" charset="0"/>
                <a:ea typeface="Calibri" pitchFamily="34" charset="0"/>
                <a:cs typeface="Myanmar Text" pitchFamily="34" charset="0"/>
              </a:rPr>
              <a:t> Jésus annonce le sacrifice de sa vie </a:t>
            </a:r>
            <a:r>
              <a:rPr lang="fr-FR" sz="2400" dirty="0" smtClean="0">
                <a:latin typeface="Segoe Print" pitchFamily="2" charset="0"/>
              </a:rPr>
              <a:t> </a:t>
            </a:r>
            <a:endParaRPr lang="fr-FR" sz="2400" dirty="0">
              <a:latin typeface="Segoe Print" pitchFamily="2" charset="0"/>
            </a:endParaRPr>
          </a:p>
        </p:txBody>
      </p:sp>
      <p:pic>
        <p:nvPicPr>
          <p:cNvPr id="12" name="Image 11" descr="Esclavag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373216"/>
            <a:ext cx="1448002" cy="504896"/>
          </a:xfrm>
          <a:prstGeom prst="rect">
            <a:avLst/>
          </a:prstGeom>
        </p:spPr>
      </p:pic>
      <p:pic>
        <p:nvPicPr>
          <p:cNvPr id="15" name="Image 14" descr="Pomme 2.PNG"/>
          <p:cNvPicPr>
            <a:picLocks noChangeAspect="1"/>
          </p:cNvPicPr>
          <p:nvPr/>
        </p:nvPicPr>
        <p:blipFill>
          <a:blip r:embed="rId5" cstate="print"/>
          <a:srcRect t="10146" r="21973" b="8685"/>
          <a:stretch>
            <a:fillRect/>
          </a:stretch>
        </p:blipFill>
        <p:spPr>
          <a:xfrm>
            <a:off x="6228184" y="5229200"/>
            <a:ext cx="1152128" cy="1152128"/>
          </a:xfrm>
          <a:prstGeom prst="rect">
            <a:avLst/>
          </a:prstGeom>
        </p:spPr>
      </p:pic>
      <p:pic>
        <p:nvPicPr>
          <p:cNvPr id="16" name="Image 15" descr="terre promi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085184"/>
            <a:ext cx="2210109" cy="122889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95536" y="4221088"/>
            <a:ext cx="835292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Myanmar Text" pitchFamily="34" charset="0"/>
                <a:cs typeface="Myanmar Text" pitchFamily="34" charset="0"/>
              </a:rPr>
              <a:t>Ce n’est pas de l’esclavage des égyptiens qu’il vient nous sauver, 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Myanmar Text" pitchFamily="34" charset="0"/>
                <a:cs typeface="Myanmar Text" pitchFamily="34" charset="0"/>
              </a:rPr>
              <a:t>mais de celui du péché !</a:t>
            </a:r>
          </a:p>
          <a:p>
            <a:pPr algn="ctr">
              <a:lnSpc>
                <a:spcPct val="150000"/>
              </a:lnSpc>
            </a:pPr>
            <a:endParaRPr lang="fr-FR" sz="1700" dirty="0" smtClean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5301208"/>
            <a:ext cx="3312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Segoe Print" pitchFamily="2" charset="0"/>
                <a:cs typeface="Myanmar Text" pitchFamily="34" charset="0"/>
              </a:rPr>
              <a:t>C’est dans son sang à Lui, que sera scellée l’Alliance Nouvelle et Eternelle.</a:t>
            </a:r>
            <a:endParaRPr lang="fr-FR" b="1" dirty="0">
              <a:latin typeface="Segoe Print" pitchFamily="2" charset="0"/>
              <a:cs typeface="Myanmar Tex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ucharist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811326" cy="4086796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39552" y="3861048"/>
            <a:ext cx="5400600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87624" y="53732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 </a:t>
            </a:r>
            <a:r>
              <a:rPr lang="fr-FR" sz="2400" b="1" dirty="0" smtClean="0">
                <a:latin typeface="Segoe Print" pitchFamily="2" charset="0"/>
                <a:cs typeface="Myanmar Text" pitchFamily="34" charset="0"/>
              </a:rPr>
              <a:t>Vous ferez ceci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en mémoire </a:t>
            </a:r>
            <a:r>
              <a:rPr lang="fr-FR" sz="2400" b="1" dirty="0" smtClean="0">
                <a:latin typeface="Segoe Print" pitchFamily="2" charset="0"/>
                <a:cs typeface="Myanmar Text" pitchFamily="34" charset="0"/>
              </a:rPr>
              <a:t>de moi.</a:t>
            </a:r>
            <a:endParaRPr lang="fr-FR" sz="2400" b="1" dirty="0">
              <a:latin typeface="Segoe Print" pitchFamily="2" charset="0"/>
              <a:cs typeface="Myanmar Tex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ucharist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811326" cy="4086796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39552" y="3861048"/>
            <a:ext cx="5400600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59832" y="37170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 </a:t>
            </a: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  <a:cs typeface="Myanmar Text" pitchFamily="34" charset="0"/>
              </a:rPr>
              <a:t>L’Eucharistie</a:t>
            </a:r>
            <a:endParaRPr lang="fr-FR" sz="2800" b="1" dirty="0">
              <a:latin typeface="Segoe Print" pitchFamily="2" charset="0"/>
              <a:cs typeface="Myanmar Text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472514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  <a:cs typeface="Myanmar Text" pitchFamily="34" charset="0"/>
              </a:rPr>
              <a:t>A chaque fois que l’on célèbre l’eucharistie, en action de grâces pour ce sacrifice qui nous a rendu la vie, Jésus est réellement présent et nous donne sa vie.</a:t>
            </a:r>
            <a:endParaRPr lang="fr-FR" sz="2000" dirty="0">
              <a:latin typeface="Segoe Print" pitchFamily="2" charset="0"/>
              <a:cs typeface="Myanmar Text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Couronné d’épines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1552792" cy="1190791"/>
          </a:xfrm>
          <a:prstGeom prst="rect">
            <a:avLst/>
          </a:prstGeom>
        </p:spPr>
      </p:pic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Couronné d’épines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Humilié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1552792" cy="1190791"/>
          </a:xfrm>
          <a:prstGeom prst="rect">
            <a:avLst/>
          </a:prstGeom>
        </p:spPr>
      </p:pic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799288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Jésus-Christ ?</a:t>
            </a:r>
            <a:endParaRPr lang="fr-FR" sz="2800" b="1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Qui était-il donc pour que tous les hommes, aujourd’hui, 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se situent dans le temps par rapport à sa naissance ? 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Segoe Print" pitchFamily="2" charset="0"/>
            </a:endParaRPr>
          </a:p>
        </p:txBody>
      </p:sp>
      <p:pic>
        <p:nvPicPr>
          <p:cNvPr id="3" name="Image 2" descr="Frise chronologi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509120"/>
            <a:ext cx="4867955" cy="111458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Couronné d’épines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Humilié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Chargé d’une lourde croix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1552792" cy="1190791"/>
          </a:xfrm>
          <a:prstGeom prst="rect">
            <a:avLst/>
          </a:prstGeom>
        </p:spPr>
      </p:pic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Couronné d’épines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Humilié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Chargé d’une lourde croix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Crucifié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1552792" cy="1190791"/>
          </a:xfrm>
          <a:prstGeom prst="rect">
            <a:avLst/>
          </a:prstGeom>
        </p:spPr>
      </p:pic>
      <p:pic>
        <p:nvPicPr>
          <p:cNvPr id="4" name="Image 3" descr="Jésus sans péché.PNG"/>
          <p:cNvPicPr>
            <a:picLocks noChangeAspect="1"/>
          </p:cNvPicPr>
          <p:nvPr/>
        </p:nvPicPr>
        <p:blipFill>
          <a:blip r:embed="rId3" cstate="print"/>
          <a:srcRect l="16405" t="30224" r="60498" b="39013"/>
          <a:stretch>
            <a:fillRect/>
          </a:stretch>
        </p:blipFill>
        <p:spPr>
          <a:xfrm>
            <a:off x="3347864" y="4869160"/>
            <a:ext cx="504056" cy="641526"/>
          </a:xfrm>
          <a:prstGeom prst="rect">
            <a:avLst/>
          </a:prstGeom>
        </p:spPr>
      </p:pic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Juste après de repas où il institue l’eucharistie,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Jésus est arrêté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Interrogé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Insulté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Flagellé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Couronné d’épines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Humilié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Chargé d’une lourde croix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Crucifié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Transpercé d’un coup de lance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1552792" cy="1190791"/>
          </a:xfrm>
          <a:prstGeom prst="rect">
            <a:avLst/>
          </a:prstGeom>
        </p:spPr>
      </p:pic>
      <p:pic>
        <p:nvPicPr>
          <p:cNvPr id="4" name="Image 3" descr="Jésus sans péché.PNG"/>
          <p:cNvPicPr>
            <a:picLocks noChangeAspect="1"/>
          </p:cNvPicPr>
          <p:nvPr/>
        </p:nvPicPr>
        <p:blipFill>
          <a:blip r:embed="rId3" cstate="print"/>
          <a:srcRect l="16405" t="30224" r="60498" b="39013"/>
          <a:stretch>
            <a:fillRect/>
          </a:stretch>
        </p:blipFill>
        <p:spPr>
          <a:xfrm>
            <a:off x="3347864" y="4797152"/>
            <a:ext cx="504056" cy="641526"/>
          </a:xfrm>
          <a:prstGeom prst="rect">
            <a:avLst/>
          </a:prstGeom>
        </p:spPr>
      </p:pic>
      <p:pic>
        <p:nvPicPr>
          <p:cNvPr id="5" name="Image 4" descr="Péché 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988840"/>
            <a:ext cx="770677" cy="70186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888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Segoe Print" pitchFamily="2" charset="0"/>
              </a:rPr>
              <a:t>Il ne se défend pas.</a:t>
            </a:r>
          </a:p>
          <a:p>
            <a:pPr algn="ctr"/>
            <a:endParaRPr lang="fr-FR" sz="2800" dirty="0" smtClean="0">
              <a:latin typeface="Segoe Print" pitchFamily="2" charset="0"/>
            </a:endParaRPr>
          </a:p>
          <a:p>
            <a:pPr algn="ctr"/>
            <a:r>
              <a:rPr lang="fr-FR" sz="2800" dirty="0" smtClean="0">
                <a:solidFill>
                  <a:srgbClr val="C00000"/>
                </a:solidFill>
                <a:latin typeface="Segoe Print" pitchFamily="2" charset="0"/>
              </a:rPr>
              <a:t>Il offre librement sa vie </a:t>
            </a:r>
            <a:r>
              <a:rPr lang="fr-FR" sz="2800" dirty="0" smtClean="0">
                <a:latin typeface="Segoe Print" pitchFamily="2" charset="0"/>
              </a:rPr>
              <a:t>pour nous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Image 2" descr="Couronne ép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789040"/>
            <a:ext cx="1552792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ro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91601"/>
            <a:ext cx="1440160" cy="2942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9269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Jésus meurt sur la croix en priant son Père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05064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Père, </a:t>
            </a:r>
          </a:p>
          <a:p>
            <a:pPr lvl="0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pardonne-leur,</a:t>
            </a:r>
          </a:p>
          <a:p>
            <a:pPr lvl="0">
              <a:lnSpc>
                <a:spcPct val="150000"/>
              </a:lnSpc>
            </a:pPr>
            <a:r>
              <a:rPr lang="fr-FR" sz="2400" dirty="0" smtClean="0">
                <a:solidFill>
                  <a:srgbClr val="C00000"/>
                </a:solidFill>
                <a:latin typeface="Segoe Print" pitchFamily="2" charset="0"/>
              </a:rPr>
              <a:t>Ils ne savent pas ce qu’ils font</a:t>
            </a:r>
            <a:r>
              <a:rPr lang="fr-FR" sz="2800" dirty="0" smtClean="0">
                <a:solidFill>
                  <a:srgbClr val="C00000"/>
                </a:solidFill>
                <a:latin typeface="Segoe Print"/>
                <a:ea typeface="Calibri"/>
                <a:cs typeface="Calibri"/>
              </a:rPr>
              <a:t>.</a:t>
            </a:r>
            <a:endParaRPr lang="fr-FR" sz="2800" dirty="0"/>
          </a:p>
        </p:txBody>
      </p:sp>
      <p:pic>
        <p:nvPicPr>
          <p:cNvPr id="3" name="Image 2" descr="Cro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91601"/>
            <a:ext cx="1440160" cy="2942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9269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Jésus meurt sur la croix en priant son Père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00506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egoe Print"/>
                <a:ea typeface="Calibri"/>
                <a:cs typeface="Calibri"/>
              </a:rPr>
              <a:t>Signe des chrétiens,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C00000"/>
                </a:solidFill>
                <a:latin typeface="Segoe Print"/>
                <a:ea typeface="Calibri"/>
                <a:cs typeface="Calibri"/>
              </a:rPr>
              <a:t>la croix est le signe de l’amour absolu.</a:t>
            </a:r>
            <a:endParaRPr lang="fr-FR" sz="2800" dirty="0"/>
          </a:p>
        </p:txBody>
      </p:sp>
      <p:pic>
        <p:nvPicPr>
          <p:cNvPr id="3" name="Image 2" descr="Cro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91601"/>
            <a:ext cx="1440160" cy="294293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36729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3 jours après la mort du Christ,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son corps a disparu de son tombeau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Résurrection.PNG"/>
          <p:cNvPicPr>
            <a:picLocks noChangeAspect="1"/>
          </p:cNvPicPr>
          <p:nvPr/>
        </p:nvPicPr>
        <p:blipFill>
          <a:blip r:embed="rId2" cstate="print"/>
          <a:srcRect t="46022" r="-4736"/>
          <a:stretch>
            <a:fillRect/>
          </a:stretch>
        </p:blipFill>
        <p:spPr>
          <a:xfrm>
            <a:off x="3131840" y="4365104"/>
            <a:ext cx="2893486" cy="195401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409618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Il est ressuscité !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Image 3" descr="Résurr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0928"/>
            <a:ext cx="2821478" cy="362000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409618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Il est ressuscité !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Image 3" descr="Résurr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0928"/>
            <a:ext cx="2821478" cy="36200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7704" y="1844824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C’est le matin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Pâques</a:t>
            </a:r>
            <a:r>
              <a:rPr lang="fr-FR" sz="2200" dirty="0" smtClean="0">
                <a:latin typeface="Segoe Print" pitchFamily="2" charset="0"/>
              </a:rPr>
              <a:t> !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484784"/>
            <a:ext cx="75608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A-t-il vraiment existé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 smtClean="0">
              <a:ln>
                <a:noFill/>
              </a:ln>
              <a:effectLst/>
              <a:latin typeface="Segoe Print" pitchFamily="2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rr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52936"/>
            <a:ext cx="2821478" cy="3620005"/>
          </a:xfrm>
          <a:prstGeom prst="rect">
            <a:avLst/>
          </a:prstGeom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52926"/>
            <a:ext cx="91440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egoe Print" pitchFamily="2" charset="0"/>
                <a:ea typeface="Calibri"/>
                <a:cs typeface="Times New Roman"/>
              </a:rPr>
              <a:t>La Résurrection est l’événement majeur de l’histoire du monde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latin typeface="Segoe Print" pitchFamily="2" charset="0"/>
                <a:ea typeface="Calibri"/>
                <a:cs typeface="Times New Roman"/>
              </a:rPr>
              <a:t>et le « noyau dur » de la foi des chrétiens.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fr-FR" sz="2000" dirty="0" smtClean="0">
              <a:solidFill>
                <a:srgbClr val="C00000"/>
              </a:solidFill>
              <a:latin typeface="Segoe Print" pitchFamily="2" charset="0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solidFill>
                  <a:srgbClr val="C00000"/>
                </a:solidFill>
                <a:latin typeface="Segoe Print" pitchFamily="2" charset="0"/>
                <a:ea typeface="Calibri"/>
                <a:cs typeface="Times New Roman"/>
              </a:rPr>
              <a:t>M</a:t>
            </a: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  <a:ea typeface="Calibri"/>
                <a:cs typeface="Times New Roman"/>
              </a:rPr>
              <a:t>ort pour nos péchés,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  <a:ea typeface="Calibri"/>
                <a:cs typeface="Times New Roman"/>
              </a:rPr>
              <a:t>Jésus est ressuscité pour nous donner la vie éternelle.</a:t>
            </a:r>
            <a:endParaRPr lang="fr-FR" sz="2000" dirty="0" smtClean="0">
              <a:latin typeface="Segoe Print" pitchFamily="2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Segoe Print" pitchFamily="2" charset="0"/>
                <a:ea typeface="Calibri"/>
                <a:cs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Jésus ressuscité apparait à ses disciples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" name="Image 2" descr="Apparition disci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201641" cy="367716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043608" y="4797152"/>
            <a:ext cx="5112568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9411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Il les envoie </a:t>
            </a: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annoncer la Bonne Nouvelle </a:t>
            </a:r>
            <a:r>
              <a:rPr lang="fr-FR" sz="2000" dirty="0" smtClean="0">
                <a:latin typeface="Segoe Print" pitchFamily="2" charset="0"/>
              </a:rPr>
              <a:t>au monde entier 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et </a:t>
            </a:r>
            <a:r>
              <a:rPr lang="fr-FR" sz="2000" b="1" dirty="0" smtClean="0">
                <a:solidFill>
                  <a:srgbClr val="C00000"/>
                </a:solidFill>
                <a:latin typeface="Segoe Print" pitchFamily="2" charset="0"/>
              </a:rPr>
              <a:t>baptiser tous les hommes</a:t>
            </a:r>
            <a:r>
              <a:rPr lang="fr-FR" sz="2000" dirty="0" smtClean="0">
                <a:latin typeface="Segoe Print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fr-FR" sz="2000" dirty="0" smtClean="0">
                <a:latin typeface="Segoe Print" pitchFamily="2" charset="0"/>
              </a:rPr>
              <a:t>au nom du Père, du Fils et du Saint Esprit</a:t>
            </a:r>
            <a:r>
              <a:rPr lang="fr-FR" dirty="0" smtClean="0">
                <a:latin typeface="Segoe Print" pitchFamily="2" charset="0"/>
              </a:rPr>
              <a:t>. </a:t>
            </a:r>
            <a:endParaRPr lang="fr-FR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scen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836711"/>
            <a:ext cx="6264696" cy="425215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19672" y="4581128"/>
            <a:ext cx="5040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2051720" y="4941168"/>
            <a:ext cx="1944216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30120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Puis Il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monte</a:t>
            </a:r>
            <a:r>
              <a:rPr lang="fr-FR" sz="2200" dirty="0" smtClean="0">
                <a:latin typeface="Segoe Print" pitchFamily="2" charset="0"/>
              </a:rPr>
              <a:t> vers le ciel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 l’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Ascension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ntecô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7186771" cy="40324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013176"/>
            <a:ext cx="8244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Remplis de joie,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les disciples annoncent partout la Bonne Nouvelle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404664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10 jours plus tard, à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Pentecôte</a:t>
            </a:r>
            <a:r>
              <a:rPr lang="fr-FR" sz="2200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Jésus leur envoie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l’Esprit Saint</a:t>
            </a:r>
            <a:r>
              <a:rPr lang="fr-FR" dirty="0" smtClean="0"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gl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159" y="260648"/>
            <a:ext cx="5039358" cy="42484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508518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L’Esprit Saint </a:t>
            </a:r>
            <a:r>
              <a:rPr lang="fr-FR" sz="2200" dirty="0" smtClean="0">
                <a:latin typeface="Segoe Print" pitchFamily="2" charset="0"/>
              </a:rPr>
              <a:t>qui s’est répandu sur les Apôtres continue </a:t>
            </a:r>
            <a:r>
              <a:rPr lang="fr-FR" sz="2200" b="1" dirty="0" smtClean="0">
                <a:latin typeface="Segoe Print" pitchFamily="2" charset="0"/>
              </a:rPr>
              <a:t>d’éclairer les hommes </a:t>
            </a:r>
            <a:r>
              <a:rPr lang="fr-FR" sz="2200" dirty="0" smtClean="0">
                <a:latin typeface="Segoe Print" pitchFamily="2" charset="0"/>
              </a:rPr>
              <a:t>et de faire vivre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l’Eglise</a:t>
            </a:r>
            <a:r>
              <a:rPr lang="fr-FR" sz="2200" dirty="0" smtClean="0">
                <a:latin typeface="Segoe Print" pitchFamily="2" charset="0"/>
              </a:rPr>
              <a:t>. 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e éterne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623630" cy="403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1317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latin typeface="Segoe Print" pitchFamily="2" charset="0"/>
              </a:rPr>
              <a:t>Par Jésus en Lui et avec Lui nous avons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vie éternelle ! </a:t>
            </a:r>
            <a:endParaRPr lang="fr-FR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5856" y="242088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C00000"/>
                </a:solidFill>
                <a:latin typeface="Segoe Print" pitchFamily="2" charset="0"/>
              </a:rPr>
              <a:t>Oui !</a:t>
            </a:r>
            <a:endParaRPr lang="fr-FR" sz="72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361927"/>
            <a:ext cx="7560840" cy="30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Arial" pitchFamily="34" charset="0"/>
              </a:rPr>
              <a:t>L’existence de Jésus ne fait aucun doute.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 smtClean="0">
              <a:latin typeface="Segoe Print" pitchFamily="2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Arial" pitchFamily="34" charset="0"/>
              </a:rPr>
              <a:t>Plusieurs historiens non chrétiens très fiables l’attestent (Suétone, Tacite,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Arial" pitchFamily="34" charset="0"/>
              </a:rPr>
              <a:t>Flavius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Calibri" pitchFamily="34" charset="0"/>
                <a:cs typeface="Arial" pitchFamily="34" charset="0"/>
              </a:rPr>
              <a:t> Joseph) mais ce sont les Evangiles, regroupés dans la Bible, qui en parlent le mieux. </a:t>
            </a:r>
            <a:endParaRPr kumimoji="0" lang="fr-FR" sz="2200" b="0" i="0" u="none" strike="noStrike" cap="none" normalizeH="0" baseline="0" dirty="0" smtClean="0">
              <a:ln>
                <a:noFill/>
              </a:ln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ésus centre du temps.PNG"/>
          <p:cNvPicPr>
            <a:picLocks noChangeAspect="1"/>
          </p:cNvPicPr>
          <p:nvPr/>
        </p:nvPicPr>
        <p:blipFill>
          <a:blip r:embed="rId2" cstate="print"/>
          <a:srcRect r="542" b="13713"/>
          <a:stretch>
            <a:fillRect/>
          </a:stretch>
        </p:blipFill>
        <p:spPr>
          <a:xfrm>
            <a:off x="1403648" y="2996952"/>
            <a:ext cx="6480720" cy="34523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76672"/>
            <a:ext cx="9144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Dans l’histoire des hommes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comme dans la Bible et dans la foi des chrétiens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  <a:endParaRPr lang="fr-FR" sz="2200" b="1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Jésus est au centre </a:t>
            </a:r>
            <a:endParaRPr lang="fr-FR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1686</Words>
  <Application>Microsoft Office PowerPoint</Application>
  <PresentationFormat>Affichage à l'écran (4:3)</PresentationFormat>
  <Paragraphs>289</Paragraphs>
  <Slides>65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Maman</dc:creator>
  <cp:lastModifiedBy>Maman</cp:lastModifiedBy>
  <cp:revision>14</cp:revision>
  <dcterms:created xsi:type="dcterms:W3CDTF">2017-12-01T19:37:42Z</dcterms:created>
  <dcterms:modified xsi:type="dcterms:W3CDTF">2017-12-06T17:02:51Z</dcterms:modified>
</cp:coreProperties>
</file>