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7" r:id="rId13"/>
    <p:sldId id="278" r:id="rId14"/>
    <p:sldId id="281" r:id="rId15"/>
    <p:sldId id="279" r:id="rId16"/>
    <p:sldId id="280" r:id="rId17"/>
    <p:sldId id="275" r:id="rId18"/>
    <p:sldId id="282" r:id="rId19"/>
    <p:sldId id="283" r:id="rId20"/>
    <p:sldId id="285" r:id="rId21"/>
    <p:sldId id="286" r:id="rId22"/>
    <p:sldId id="287" r:id="rId23"/>
    <p:sldId id="288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299" r:id="rId34"/>
    <p:sldId id="301" r:id="rId35"/>
    <p:sldId id="303" r:id="rId36"/>
    <p:sldId id="304" r:id="rId37"/>
    <p:sldId id="305" r:id="rId38"/>
    <p:sldId id="306" r:id="rId39"/>
    <p:sldId id="307" r:id="rId40"/>
    <p:sldId id="302" r:id="rId41"/>
    <p:sldId id="310" r:id="rId42"/>
    <p:sldId id="311" r:id="rId43"/>
    <p:sldId id="317" r:id="rId44"/>
    <p:sldId id="318" r:id="rId45"/>
    <p:sldId id="312" r:id="rId46"/>
    <p:sldId id="320" r:id="rId47"/>
    <p:sldId id="319" r:id="rId48"/>
    <p:sldId id="321" r:id="rId49"/>
    <p:sldId id="309" r:id="rId50"/>
    <p:sldId id="323" r:id="rId51"/>
    <p:sldId id="325" r:id="rId52"/>
    <p:sldId id="322" r:id="rId53"/>
    <p:sldId id="337" r:id="rId54"/>
    <p:sldId id="326" r:id="rId55"/>
    <p:sldId id="327" r:id="rId56"/>
    <p:sldId id="324" r:id="rId57"/>
    <p:sldId id="328" r:id="rId58"/>
    <p:sldId id="329" r:id="rId59"/>
    <p:sldId id="330" r:id="rId60"/>
    <p:sldId id="331" r:id="rId61"/>
    <p:sldId id="332" r:id="rId62"/>
    <p:sldId id="334" r:id="rId63"/>
    <p:sldId id="335" r:id="rId64"/>
    <p:sldId id="336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5250-52C8-4A0B-93B9-B5DFF840EFC1}" type="datetimeFigureOut">
              <a:rPr lang="fr-FR" smtClean="0"/>
              <a:pPr/>
              <a:t>01/12/2017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25DF-3CC1-420F-9FCD-E6E27DCBA4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M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67" y="476672"/>
            <a:ext cx="8575792" cy="5832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87643" cy="34580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4797152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premier livre de la Bible, le Livre de la Genèse, nous raconte que, au commencement, Dieu créé l’univers: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ciel, la terre, les animaux, les plantes…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4088" y="30689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doni MT Black" pitchFamily="18" charset="0"/>
              </a:rPr>
              <a:t>Et Dieu vit que cela était </a:t>
            </a:r>
            <a:r>
              <a:rPr lang="fr-FR" sz="2800" b="1" dirty="0" smtClean="0">
                <a:solidFill>
                  <a:srgbClr val="C00000"/>
                </a:solidFill>
                <a:latin typeface="Bodoni MT Black" pitchFamily="18" charset="0"/>
              </a:rPr>
              <a:t>bon !</a:t>
            </a:r>
            <a:endParaRPr lang="fr-FR" sz="28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87643" cy="34580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4797152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premier livre de la Bible, le Livre de la Genèse, nous raconte que, au commencement, Dieu créé l’univers: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ciel, la terre, les animaux, les plantes…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4088" y="3068960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doni MT Black" pitchFamily="18" charset="0"/>
              </a:rPr>
              <a:t>Et Dieu vit que cela était </a:t>
            </a:r>
            <a:r>
              <a:rPr lang="fr-FR" sz="2800" b="1" dirty="0" smtClean="0">
                <a:solidFill>
                  <a:srgbClr val="C00000"/>
                </a:solidFill>
                <a:latin typeface="Bodoni MT Black" pitchFamily="18" charset="0"/>
              </a:rPr>
              <a:t>bon !</a:t>
            </a:r>
            <a:endParaRPr lang="fr-FR" sz="28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pic>
        <p:nvPicPr>
          <p:cNvPr id="6" name="Image 5" descr="Nickel 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1" y="3284984"/>
            <a:ext cx="2088233" cy="879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réation hm et fm.PNG"/>
          <p:cNvPicPr>
            <a:picLocks noChangeAspect="1"/>
          </p:cNvPicPr>
          <p:nvPr/>
        </p:nvPicPr>
        <p:blipFill>
          <a:blip r:embed="rId2" cstate="print"/>
          <a:srcRect r="7810"/>
          <a:stretch>
            <a:fillRect/>
          </a:stretch>
        </p:blipFill>
        <p:spPr>
          <a:xfrm>
            <a:off x="467544" y="476672"/>
            <a:ext cx="5976664" cy="32243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725144"/>
            <a:ext cx="8352928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Ensuite,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 crée l’homme et la femme.</a:t>
            </a:r>
          </a:p>
        </p:txBody>
      </p:sp>
      <p:sp>
        <p:nvSpPr>
          <p:cNvPr id="9" name="Ellipse 8"/>
          <p:cNvSpPr/>
          <p:nvPr/>
        </p:nvSpPr>
        <p:spPr>
          <a:xfrm>
            <a:off x="1979712" y="3140968"/>
            <a:ext cx="50405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réation hm et fm.PNG"/>
          <p:cNvPicPr>
            <a:picLocks noChangeAspect="1"/>
          </p:cNvPicPr>
          <p:nvPr/>
        </p:nvPicPr>
        <p:blipFill>
          <a:blip r:embed="rId2" cstate="print"/>
          <a:srcRect r="7810"/>
          <a:stretch>
            <a:fillRect/>
          </a:stretch>
        </p:blipFill>
        <p:spPr>
          <a:xfrm>
            <a:off x="467544" y="476672"/>
            <a:ext cx="5976664" cy="3224356"/>
          </a:xfrm>
          <a:prstGeom prst="rect">
            <a:avLst/>
          </a:prstGeom>
        </p:spPr>
      </p:pic>
      <p:pic>
        <p:nvPicPr>
          <p:cNvPr id="6" name="Image 5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1131553" cy="13681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72514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Ensuite, Dieu crée l’homme et la femme.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les crée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à son image et à sa ressemblance</a:t>
            </a:r>
          </a:p>
        </p:txBody>
      </p:sp>
      <p:sp>
        <p:nvSpPr>
          <p:cNvPr id="9" name="Ellipse 8"/>
          <p:cNvSpPr/>
          <p:nvPr/>
        </p:nvSpPr>
        <p:spPr>
          <a:xfrm>
            <a:off x="2051720" y="31409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réation hm et fm.PNG"/>
          <p:cNvPicPr>
            <a:picLocks noChangeAspect="1"/>
          </p:cNvPicPr>
          <p:nvPr/>
        </p:nvPicPr>
        <p:blipFill>
          <a:blip r:embed="rId2" cstate="print"/>
          <a:srcRect r="7810"/>
          <a:stretch>
            <a:fillRect/>
          </a:stretch>
        </p:blipFill>
        <p:spPr>
          <a:xfrm>
            <a:off x="467544" y="476672"/>
            <a:ext cx="5976664" cy="3224356"/>
          </a:xfrm>
          <a:prstGeom prst="rect">
            <a:avLst/>
          </a:prstGeom>
        </p:spPr>
      </p:pic>
      <p:pic>
        <p:nvPicPr>
          <p:cNvPr id="5" name="Image 4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504056" cy="490045"/>
          </a:xfrm>
          <a:prstGeom prst="rect">
            <a:avLst/>
          </a:prstGeom>
        </p:spPr>
      </p:pic>
      <p:pic>
        <p:nvPicPr>
          <p:cNvPr id="6" name="Image 5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1131553" cy="13681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725144"/>
            <a:ext cx="83529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Ensuite, Dieu crée l’homme et la femme.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les crée à son image et à sa ressemblance,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C’est-à-dire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capables d’aimer et de se donner</a:t>
            </a:r>
            <a:r>
              <a:rPr lang="fr-FR" sz="2200" dirty="0" smtClean="0">
                <a:latin typeface="Segoe Print" pitchFamily="2" charset="0"/>
              </a:rPr>
              <a:t>..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979712" y="321297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84168" y="335699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doni MT Black" pitchFamily="18" charset="0"/>
              </a:rPr>
              <a:t>Et Dieu vit que cela était </a:t>
            </a:r>
            <a:r>
              <a:rPr lang="fr-FR" sz="2800" dirty="0" smtClean="0">
                <a:solidFill>
                  <a:srgbClr val="C00000"/>
                </a:solidFill>
                <a:latin typeface="Bodoni MT Black" pitchFamily="18" charset="0"/>
              </a:rPr>
              <a:t>très</a:t>
            </a:r>
            <a:r>
              <a:rPr lang="fr-FR" sz="2800" dirty="0" smtClean="0">
                <a:latin typeface="Bodoni MT Black" pitchFamily="18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Bodoni MT Black" pitchFamily="18" charset="0"/>
              </a:rPr>
              <a:t>bon !</a:t>
            </a:r>
            <a:endParaRPr lang="fr-FR" sz="28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pic>
        <p:nvPicPr>
          <p:cNvPr id="4" name="Image 3" descr="Création hm et fm.PNG"/>
          <p:cNvPicPr>
            <a:picLocks noChangeAspect="1"/>
          </p:cNvPicPr>
          <p:nvPr/>
        </p:nvPicPr>
        <p:blipFill>
          <a:blip r:embed="rId2" cstate="print"/>
          <a:srcRect r="7810"/>
          <a:stretch>
            <a:fillRect/>
          </a:stretch>
        </p:blipFill>
        <p:spPr>
          <a:xfrm>
            <a:off x="467544" y="476672"/>
            <a:ext cx="5976664" cy="3224356"/>
          </a:xfrm>
          <a:prstGeom prst="rect">
            <a:avLst/>
          </a:prstGeom>
        </p:spPr>
      </p:pic>
      <p:pic>
        <p:nvPicPr>
          <p:cNvPr id="5" name="Image 4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504056" cy="490045"/>
          </a:xfrm>
          <a:prstGeom prst="rect">
            <a:avLst/>
          </a:prstGeom>
        </p:spPr>
      </p:pic>
      <p:pic>
        <p:nvPicPr>
          <p:cNvPr id="6" name="Image 5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1131553" cy="13681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725144"/>
            <a:ext cx="83529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Ensuite, Dieu crée l’homme et la femme.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les crée à son image et à sa ressemblance,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C’est-à-dire capables d’aimer et de se donner..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979712" y="3212976"/>
            <a:ext cx="288032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84168" y="335699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odoni MT Black" pitchFamily="18" charset="0"/>
              </a:rPr>
              <a:t>Et Dieu vit que cela était </a:t>
            </a:r>
            <a:r>
              <a:rPr lang="fr-FR" sz="2800" dirty="0" smtClean="0">
                <a:solidFill>
                  <a:srgbClr val="C00000"/>
                </a:solidFill>
                <a:latin typeface="Bodoni MT Black" pitchFamily="18" charset="0"/>
              </a:rPr>
              <a:t>très</a:t>
            </a:r>
            <a:r>
              <a:rPr lang="fr-FR" sz="2800" dirty="0" smtClean="0">
                <a:latin typeface="Bodoni MT Black" pitchFamily="18" charset="0"/>
              </a:rPr>
              <a:t> </a:t>
            </a:r>
            <a:r>
              <a:rPr lang="fr-FR" sz="2800" b="1" dirty="0" smtClean="0">
                <a:solidFill>
                  <a:srgbClr val="C00000"/>
                </a:solidFill>
                <a:latin typeface="Bodoni MT Black" pitchFamily="18" charset="0"/>
              </a:rPr>
              <a:t>bon !</a:t>
            </a:r>
            <a:endParaRPr lang="fr-FR" sz="28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pic>
        <p:nvPicPr>
          <p:cNvPr id="4" name="Image 3" descr="Création hm et fm.PNG"/>
          <p:cNvPicPr>
            <a:picLocks noChangeAspect="1"/>
          </p:cNvPicPr>
          <p:nvPr/>
        </p:nvPicPr>
        <p:blipFill>
          <a:blip r:embed="rId2" cstate="print"/>
          <a:srcRect r="7810"/>
          <a:stretch>
            <a:fillRect/>
          </a:stretch>
        </p:blipFill>
        <p:spPr>
          <a:xfrm>
            <a:off x="467544" y="476672"/>
            <a:ext cx="5976664" cy="3224356"/>
          </a:xfrm>
          <a:prstGeom prst="rect">
            <a:avLst/>
          </a:prstGeom>
        </p:spPr>
      </p:pic>
      <p:pic>
        <p:nvPicPr>
          <p:cNvPr id="5" name="Image 4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504056" cy="490045"/>
          </a:xfrm>
          <a:prstGeom prst="rect">
            <a:avLst/>
          </a:prstGeom>
        </p:spPr>
      </p:pic>
      <p:pic>
        <p:nvPicPr>
          <p:cNvPr id="6" name="Image 5" descr="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1131553" cy="1368151"/>
          </a:xfrm>
          <a:prstGeom prst="rect">
            <a:avLst/>
          </a:prstGeom>
        </p:spPr>
      </p:pic>
      <p:pic>
        <p:nvPicPr>
          <p:cNvPr id="7" name="Image 6" descr="Super Nickel 2.PNG"/>
          <p:cNvPicPr>
            <a:picLocks noChangeAspect="1"/>
          </p:cNvPicPr>
          <p:nvPr/>
        </p:nvPicPr>
        <p:blipFill>
          <a:blip r:embed="rId5" cstate="print"/>
          <a:srcRect l="6352" t="16432" r="3132" b="1406"/>
          <a:stretch>
            <a:fillRect/>
          </a:stretch>
        </p:blipFill>
        <p:spPr>
          <a:xfrm>
            <a:off x="2051720" y="3140968"/>
            <a:ext cx="1778597" cy="936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4725144"/>
            <a:ext cx="83529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Ensuite, Dieu crée l’homme et la femme.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les crée à son image et à sa ressemblance,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C’est-à-dire capables d’aimer et de se donner..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Dieu a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un grand projet d’amour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latin typeface="Segoe Print" pitchFamily="2" charset="0"/>
              </a:rPr>
              <a:t>I</a:t>
            </a:r>
            <a:r>
              <a:rPr lang="fr-FR" sz="2400" dirty="0" smtClean="0">
                <a:latin typeface="Segoe Print" pitchFamily="2" charset="0"/>
              </a:rPr>
              <a:t>l veut vivre pour toujours avec l’homme et la femme</a:t>
            </a:r>
            <a:r>
              <a:rPr lang="fr-FR" sz="2200" dirty="0"/>
              <a:t>.</a:t>
            </a:r>
          </a:p>
        </p:txBody>
      </p:sp>
      <p:pic>
        <p:nvPicPr>
          <p:cNvPr id="7" name="Image 6" descr="Création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7611312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933056"/>
            <a:ext cx="86409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fr-FR" sz="10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L’homme et la femme vivent en harmonie avec Dieu,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ils ont compris son projet d’amour,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ils sont pleinement heureux.</a:t>
            </a:r>
          </a:p>
          <a:p>
            <a:endParaRPr lang="fr-FR" dirty="0"/>
          </a:p>
        </p:txBody>
      </p:sp>
      <p:pic>
        <p:nvPicPr>
          <p:cNvPr id="3" name="Image 2" descr="Création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02" y="692696"/>
            <a:ext cx="8620378" cy="3831279"/>
          </a:xfrm>
          <a:prstGeom prst="rect">
            <a:avLst/>
          </a:prstGeom>
        </p:spPr>
      </p:pic>
      <p:pic>
        <p:nvPicPr>
          <p:cNvPr id="4" name="Image 3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8158">
            <a:off x="6372200" y="3429000"/>
            <a:ext cx="581106" cy="562053"/>
          </a:xfrm>
          <a:prstGeom prst="rect">
            <a:avLst/>
          </a:prstGeom>
        </p:spPr>
      </p:pic>
      <p:pic>
        <p:nvPicPr>
          <p:cNvPr id="5" name="Image 4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50105">
            <a:off x="3228771" y="1083134"/>
            <a:ext cx="581106" cy="562053"/>
          </a:xfrm>
          <a:prstGeom prst="rect">
            <a:avLst/>
          </a:prstGeom>
        </p:spPr>
      </p:pic>
      <p:pic>
        <p:nvPicPr>
          <p:cNvPr id="6" name="Image 5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3280">
            <a:off x="5839760" y="449993"/>
            <a:ext cx="697289" cy="674427"/>
          </a:xfrm>
          <a:prstGeom prst="rect">
            <a:avLst/>
          </a:prstGeom>
        </p:spPr>
      </p:pic>
      <p:pic>
        <p:nvPicPr>
          <p:cNvPr id="7" name="Image 6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3378">
            <a:off x="3753331" y="528485"/>
            <a:ext cx="734357" cy="710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émon.PNG"/>
          <p:cNvPicPr>
            <a:picLocks noChangeAspect="1"/>
          </p:cNvPicPr>
          <p:nvPr/>
        </p:nvPicPr>
        <p:blipFill>
          <a:blip r:embed="rId2" cstate="print"/>
          <a:srcRect l="11260" r="13252" b="-1199"/>
          <a:stretch>
            <a:fillRect/>
          </a:stretch>
        </p:blipFill>
        <p:spPr>
          <a:xfrm rot="729118">
            <a:off x="6564166" y="3606243"/>
            <a:ext cx="1413285" cy="1418085"/>
          </a:xfrm>
          <a:prstGeom prst="rect">
            <a:avLst/>
          </a:prstGeom>
        </p:spPr>
      </p:pic>
      <p:pic>
        <p:nvPicPr>
          <p:cNvPr id="4" name="Image 3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4846">
            <a:off x="1332692" y="5017418"/>
            <a:ext cx="711632" cy="688299"/>
          </a:xfrm>
          <a:prstGeom prst="rect">
            <a:avLst/>
          </a:prstGeom>
        </p:spPr>
      </p:pic>
      <p:pic>
        <p:nvPicPr>
          <p:cNvPr id="5" name="Image 4" descr="Coeur bris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5595">
            <a:off x="7524328" y="4797152"/>
            <a:ext cx="1117025" cy="1224136"/>
          </a:xfrm>
          <a:prstGeom prst="rect">
            <a:avLst/>
          </a:prstGeom>
        </p:spPr>
      </p:pic>
      <p:pic>
        <p:nvPicPr>
          <p:cNvPr id="7" name="Image 6" descr="Jardin.PNG"/>
          <p:cNvPicPr>
            <a:picLocks noChangeAspect="1"/>
          </p:cNvPicPr>
          <p:nvPr/>
        </p:nvPicPr>
        <p:blipFill>
          <a:blip r:embed="rId5" cstate="print"/>
          <a:srcRect l="34520" r="10653" b="21678"/>
          <a:stretch>
            <a:fillRect/>
          </a:stretch>
        </p:blipFill>
        <p:spPr>
          <a:xfrm>
            <a:off x="2843808" y="4293096"/>
            <a:ext cx="3888432" cy="2376264"/>
          </a:xfrm>
          <a:prstGeom prst="rect">
            <a:avLst/>
          </a:prstGeom>
        </p:spPr>
      </p:pic>
      <p:pic>
        <p:nvPicPr>
          <p:cNvPr id="8" name="Image 7" descr="Dieu nous aime.PNG"/>
          <p:cNvPicPr>
            <a:picLocks noChangeAspect="1"/>
          </p:cNvPicPr>
          <p:nvPr/>
        </p:nvPicPr>
        <p:blipFill>
          <a:blip r:embed="rId6" cstate="print"/>
          <a:srcRect r="8774" b="27413"/>
          <a:stretch>
            <a:fillRect/>
          </a:stretch>
        </p:blipFill>
        <p:spPr>
          <a:xfrm rot="21029593">
            <a:off x="66449" y="3926036"/>
            <a:ext cx="2926935" cy="1048018"/>
          </a:xfrm>
          <a:prstGeom prst="rect">
            <a:avLst/>
          </a:prstGeom>
        </p:spPr>
      </p:pic>
      <p:pic>
        <p:nvPicPr>
          <p:cNvPr id="9" name="Image 8" descr="Coeur.PNG"/>
          <p:cNvPicPr>
            <a:picLocks noChangeAspect="1"/>
          </p:cNvPicPr>
          <p:nvPr/>
        </p:nvPicPr>
        <p:blipFill>
          <a:blip r:embed="rId3" cstate="print"/>
          <a:srcRect r="9381" b="3367"/>
          <a:stretch>
            <a:fillRect/>
          </a:stretch>
        </p:blipFill>
        <p:spPr>
          <a:xfrm rot="1346155">
            <a:off x="2383022" y="5270089"/>
            <a:ext cx="554705" cy="572128"/>
          </a:xfrm>
          <a:prstGeom prst="rect">
            <a:avLst/>
          </a:prstGeom>
        </p:spPr>
      </p:pic>
      <p:pic>
        <p:nvPicPr>
          <p:cNvPr id="10" name="Image 9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26570">
            <a:off x="725148" y="5783867"/>
            <a:ext cx="581106" cy="562053"/>
          </a:xfrm>
          <a:prstGeom prst="rect">
            <a:avLst/>
          </a:prstGeom>
        </p:spPr>
      </p:pic>
      <p:pic>
        <p:nvPicPr>
          <p:cNvPr id="11" name="Image 10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14444">
            <a:off x="2960250" y="4317707"/>
            <a:ext cx="688365" cy="5887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476672"/>
            <a:ext cx="82089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Tentés par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le démon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</a:t>
            </a:r>
            <a:r>
              <a:rPr lang="fr-FR" sz="2200" dirty="0" smtClean="0">
                <a:latin typeface="Segoe Print" pitchFamily="2" charset="0"/>
              </a:rPr>
              <a:t>’homme et la femme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se mettent à </a:t>
            </a:r>
            <a:r>
              <a:rPr lang="fr-FR" sz="2200" b="1" dirty="0" smtClean="0">
                <a:latin typeface="Segoe Print" pitchFamily="2" charset="0"/>
              </a:rPr>
              <a:t>douter </a:t>
            </a:r>
            <a:r>
              <a:rPr lang="fr-FR" sz="2200" dirty="0" smtClean="0">
                <a:latin typeface="Segoe Print" pitchFamily="2" charset="0"/>
              </a:rPr>
              <a:t>de l’amour de Dieu.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436421" cy="22304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Segoe Print" pitchFamily="2" charset="0"/>
              </a:rPr>
              <a:t>La </a:t>
            </a:r>
            <a:r>
              <a:rPr lang="fr-FR" sz="4800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endParaRPr lang="fr-FR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émon.PNG"/>
          <p:cNvPicPr>
            <a:picLocks noChangeAspect="1"/>
          </p:cNvPicPr>
          <p:nvPr/>
        </p:nvPicPr>
        <p:blipFill>
          <a:blip r:embed="rId2" cstate="print"/>
          <a:srcRect l="11260" r="13252" b="-1199"/>
          <a:stretch>
            <a:fillRect/>
          </a:stretch>
        </p:blipFill>
        <p:spPr>
          <a:xfrm rot="729118">
            <a:off x="6564166" y="3606243"/>
            <a:ext cx="1413285" cy="1418085"/>
          </a:xfrm>
          <a:prstGeom prst="rect">
            <a:avLst/>
          </a:prstGeom>
        </p:spPr>
      </p:pic>
      <p:pic>
        <p:nvPicPr>
          <p:cNvPr id="4" name="Image 3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4846">
            <a:off x="1332692" y="5017418"/>
            <a:ext cx="711632" cy="688299"/>
          </a:xfrm>
          <a:prstGeom prst="rect">
            <a:avLst/>
          </a:prstGeom>
        </p:spPr>
      </p:pic>
      <p:pic>
        <p:nvPicPr>
          <p:cNvPr id="5" name="Image 4" descr="Coeur bris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2513">
            <a:off x="7524328" y="4797152"/>
            <a:ext cx="1117025" cy="1224136"/>
          </a:xfrm>
          <a:prstGeom prst="rect">
            <a:avLst/>
          </a:prstGeom>
        </p:spPr>
      </p:pic>
      <p:pic>
        <p:nvPicPr>
          <p:cNvPr id="10" name="Image 9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26570">
            <a:off x="725148" y="5783867"/>
            <a:ext cx="581106" cy="562053"/>
          </a:xfrm>
          <a:prstGeom prst="rect">
            <a:avLst/>
          </a:prstGeom>
        </p:spPr>
      </p:pic>
      <p:pic>
        <p:nvPicPr>
          <p:cNvPr id="11" name="Image 10" descr="Co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14444">
            <a:off x="2960250" y="4317707"/>
            <a:ext cx="688365" cy="5887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476672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Tentés par le démon,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</a:t>
            </a:r>
            <a:r>
              <a:rPr lang="fr-FR" sz="2200" dirty="0" smtClean="0">
                <a:latin typeface="Segoe Print" pitchFamily="2" charset="0"/>
              </a:rPr>
              <a:t>’homme et la femme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se mettent à douter de l’amour de Dieu.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Ils ne veulent plus dépendre de lui </a:t>
            </a:r>
            <a:r>
              <a:rPr lang="fr-FR" sz="2200" dirty="0" smtClean="0">
                <a:latin typeface="Segoe Print" pitchFamily="2" charset="0"/>
              </a:rPr>
              <a:t>!</a:t>
            </a:r>
          </a:p>
        </p:txBody>
      </p:sp>
      <p:pic>
        <p:nvPicPr>
          <p:cNvPr id="14" name="Image 13" descr="Péché 9.PNG"/>
          <p:cNvPicPr>
            <a:picLocks noChangeAspect="1"/>
          </p:cNvPicPr>
          <p:nvPr/>
        </p:nvPicPr>
        <p:blipFill>
          <a:blip r:embed="rId5" cstate="print"/>
          <a:srcRect l="3240" t="6723" r="7653"/>
          <a:stretch>
            <a:fillRect/>
          </a:stretch>
        </p:blipFill>
        <p:spPr>
          <a:xfrm>
            <a:off x="2411760" y="3861048"/>
            <a:ext cx="3960440" cy="2996952"/>
          </a:xfrm>
          <a:prstGeom prst="rect">
            <a:avLst/>
          </a:prstGeom>
        </p:spPr>
      </p:pic>
      <p:pic>
        <p:nvPicPr>
          <p:cNvPr id="8" name="Image 7" descr="Dieu nous aime.PNG"/>
          <p:cNvPicPr>
            <a:picLocks noChangeAspect="1"/>
          </p:cNvPicPr>
          <p:nvPr/>
        </p:nvPicPr>
        <p:blipFill>
          <a:blip r:embed="rId6" cstate="print"/>
          <a:srcRect r="8774" b="27413"/>
          <a:stretch>
            <a:fillRect/>
          </a:stretch>
        </p:blipFill>
        <p:spPr>
          <a:xfrm rot="21029593">
            <a:off x="66448" y="3951548"/>
            <a:ext cx="2926935" cy="10480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émon.PNG"/>
          <p:cNvPicPr>
            <a:picLocks noChangeAspect="1"/>
          </p:cNvPicPr>
          <p:nvPr/>
        </p:nvPicPr>
        <p:blipFill>
          <a:blip r:embed="rId2" cstate="print"/>
          <a:srcRect l="14210" r="13252" b="9471"/>
          <a:stretch>
            <a:fillRect/>
          </a:stretch>
        </p:blipFill>
        <p:spPr>
          <a:xfrm rot="729118">
            <a:off x="6634521" y="3613732"/>
            <a:ext cx="1358049" cy="1268563"/>
          </a:xfrm>
          <a:prstGeom prst="rect">
            <a:avLst/>
          </a:prstGeom>
        </p:spPr>
      </p:pic>
      <p:pic>
        <p:nvPicPr>
          <p:cNvPr id="5" name="Image 4" descr="Coeur bris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2513">
            <a:off x="7524328" y="4797152"/>
            <a:ext cx="1117025" cy="12241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476672"/>
            <a:ext cx="82089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Tentés par le démon,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Adam et Eve se mettent à douter de l’amour de Dieu.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Ils ne veulent plus dépendre de lui </a:t>
            </a:r>
            <a:r>
              <a:rPr lang="fr-FR" sz="2200" dirty="0" smtClean="0">
                <a:latin typeface="Segoe Print" pitchFamily="2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Ils veulent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décider seuls </a:t>
            </a:r>
            <a:r>
              <a:rPr lang="fr-FR" sz="2200" dirty="0" smtClean="0">
                <a:latin typeface="Segoe Print" pitchFamily="2" charset="0"/>
              </a:rPr>
              <a:t>de ce qui est bon pour eux et de ce qui ne l’est pas …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13" name="Image 12" descr="Péché 11.PNG"/>
          <p:cNvPicPr>
            <a:picLocks noChangeAspect="1"/>
          </p:cNvPicPr>
          <p:nvPr/>
        </p:nvPicPr>
        <p:blipFill>
          <a:blip r:embed="rId4" cstate="print"/>
          <a:srcRect r="1562"/>
          <a:stretch>
            <a:fillRect/>
          </a:stretch>
        </p:blipFill>
        <p:spPr>
          <a:xfrm>
            <a:off x="2195736" y="3811100"/>
            <a:ext cx="4536504" cy="2930268"/>
          </a:xfrm>
          <a:prstGeom prst="rect">
            <a:avLst/>
          </a:prstGeom>
        </p:spPr>
      </p:pic>
      <p:pic>
        <p:nvPicPr>
          <p:cNvPr id="8" name="Image 7" descr="Dieu nous aime.PNG"/>
          <p:cNvPicPr>
            <a:picLocks noChangeAspect="1"/>
          </p:cNvPicPr>
          <p:nvPr/>
        </p:nvPicPr>
        <p:blipFill>
          <a:blip r:embed="rId5" cstate="print"/>
          <a:srcRect r="8774" b="27413"/>
          <a:stretch>
            <a:fillRect/>
          </a:stretch>
        </p:blipFill>
        <p:spPr>
          <a:xfrm rot="21029593">
            <a:off x="66448" y="3951548"/>
            <a:ext cx="2926935" cy="10480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908720"/>
            <a:ext cx="63367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Dieu ne s’impose jamais </a:t>
            </a:r>
            <a:r>
              <a:rPr lang="fr-FR" sz="2200" dirty="0" smtClean="0">
                <a:latin typeface="Segoe Print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créé des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hommes libres</a:t>
            </a:r>
            <a:r>
              <a:rPr lang="fr-FR" sz="2200" dirty="0" smtClean="0">
                <a:latin typeface="Segoe Print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908720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ne s’impose jamais 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créé des hommes libres.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 </a:t>
            </a:r>
            <a:r>
              <a:rPr lang="fr-FR" sz="2200" b="1" dirty="0" smtClean="0">
                <a:latin typeface="Segoe Print" pitchFamily="2" charset="0"/>
              </a:rPr>
              <a:t>de répondre à son amour,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 descr="Co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581106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581106" cy="5620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5576" y="908720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ne s’impose jamais 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créé des hommes libres.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de répondre à son amour</a:t>
            </a:r>
            <a:r>
              <a:rPr lang="fr-FR" sz="2200" b="1" dirty="0" smtClean="0">
                <a:latin typeface="Segoe Print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</a:t>
            </a:r>
            <a:r>
              <a:rPr lang="fr-FR" sz="22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sz="2200" b="1" dirty="0" smtClean="0">
                <a:latin typeface="Segoe Print" pitchFamily="2" charset="0"/>
              </a:rPr>
              <a:t>de le servir et de lui rendre gloire,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581106" cy="5620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5576" y="908720"/>
            <a:ext cx="633670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ne s’impose jamais 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créé des hommes libres.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 </a:t>
            </a:r>
            <a:r>
              <a:rPr lang="fr-FR" sz="2200" dirty="0" smtClean="0">
                <a:latin typeface="Segoe Print" pitchFamily="2" charset="0"/>
              </a:rPr>
              <a:t>de répondre à son amour</a:t>
            </a:r>
            <a:r>
              <a:rPr lang="fr-FR" sz="2200" b="1" dirty="0" smtClean="0">
                <a:latin typeface="Segoe Print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</a:t>
            </a:r>
            <a:r>
              <a:rPr lang="fr-FR" sz="22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de le servir et de lui rendre gloire,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</a:t>
            </a:r>
            <a:r>
              <a:rPr lang="fr-FR" sz="2200" b="1" dirty="0" smtClean="0">
                <a:latin typeface="Segoe Print" pitchFamily="2" charset="0"/>
              </a:rPr>
              <a:t> de vivre heureux près de Lui.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Adam et E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204864"/>
            <a:ext cx="1438469" cy="18747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581106" cy="5620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5576" y="908720"/>
            <a:ext cx="63367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ne s’impose jamais 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créé des hommes libres.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 de répondre </a:t>
            </a:r>
            <a:r>
              <a:rPr lang="fr-FR" sz="2200" dirty="0" smtClean="0">
                <a:latin typeface="Segoe Print" pitchFamily="2" charset="0"/>
              </a:rPr>
              <a:t>à son amour</a:t>
            </a:r>
            <a:r>
              <a:rPr lang="fr-FR" sz="2200" b="1" dirty="0" smtClean="0">
                <a:latin typeface="Segoe Print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Libres de le servir et de lui rendre gloire,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Libres de vivre heureux près de Lui.</a:t>
            </a:r>
          </a:p>
          <a:p>
            <a:pPr>
              <a:lnSpc>
                <a:spcPct val="150000"/>
              </a:lnSpc>
            </a:pPr>
            <a:endParaRPr lang="fr-FR" sz="2800" b="1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Libres de refuser…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Adam et E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204864"/>
            <a:ext cx="1438469" cy="1874727"/>
          </a:xfrm>
          <a:prstGeom prst="rect">
            <a:avLst/>
          </a:prstGeom>
        </p:spPr>
      </p:pic>
      <p:pic>
        <p:nvPicPr>
          <p:cNvPr id="5" name="Image 4" descr="Adam et Ev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426521"/>
            <a:ext cx="1080120" cy="1841889"/>
          </a:xfrm>
          <a:prstGeom prst="rect">
            <a:avLst/>
          </a:prstGeom>
        </p:spPr>
      </p:pic>
      <p:pic>
        <p:nvPicPr>
          <p:cNvPr id="6" name="Image 5" descr="Coeur brisé.PNG"/>
          <p:cNvPicPr>
            <a:picLocks noChangeAspect="1"/>
          </p:cNvPicPr>
          <p:nvPr/>
        </p:nvPicPr>
        <p:blipFill>
          <a:blip r:embed="rId5" cstate="print"/>
          <a:srcRect l="31064"/>
          <a:stretch>
            <a:fillRect/>
          </a:stretch>
        </p:blipFill>
        <p:spPr>
          <a:xfrm>
            <a:off x="3491880" y="4221088"/>
            <a:ext cx="479398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76672"/>
            <a:ext cx="7668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Ce refus, c’est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le péché.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3" name="Image 2" descr="Pomm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1476581" cy="141942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76672"/>
            <a:ext cx="7668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 refus, c’est le péché.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 fameux </a:t>
            </a:r>
            <a:r>
              <a:rPr lang="fr-FR" sz="2200" b="1" dirty="0" smtClean="0">
                <a:latin typeface="Segoe Print" pitchFamily="2" charset="0"/>
              </a:rPr>
              <a:t>« premier péché </a:t>
            </a:r>
            <a:r>
              <a:rPr lang="fr-FR" sz="2200" b="1" dirty="0" smtClean="0">
                <a:latin typeface="Segoe Print" pitchFamily="2" charset="0"/>
              </a:rPr>
              <a:t>»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qui affecte la nature humaine, on l’appelle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Péché originel.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3" name="Image 2" descr="Pomm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1476581" cy="1419423"/>
          </a:xfrm>
          <a:prstGeom prst="rect">
            <a:avLst/>
          </a:prstGeom>
        </p:spPr>
      </p:pic>
      <p:pic>
        <p:nvPicPr>
          <p:cNvPr id="4" name="Image 3" descr="Pomme 1.PNG"/>
          <p:cNvPicPr>
            <a:picLocks noChangeAspect="1"/>
          </p:cNvPicPr>
          <p:nvPr/>
        </p:nvPicPr>
        <p:blipFill>
          <a:blip r:embed="rId3" cstate="print"/>
          <a:srcRect l="19136" t="18549" r="13887" b="7254"/>
          <a:stretch>
            <a:fillRect/>
          </a:stretch>
        </p:blipFill>
        <p:spPr>
          <a:xfrm>
            <a:off x="7092280" y="2132856"/>
            <a:ext cx="1008112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76672"/>
            <a:ext cx="7668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 refus, c’est le péché.</a:t>
            </a:r>
          </a:p>
          <a:p>
            <a:pPr>
              <a:lnSpc>
                <a:spcPct val="150000"/>
              </a:lnSpc>
            </a:pPr>
            <a:endParaRPr lang="fr-FR" sz="14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 fameux </a:t>
            </a:r>
            <a:r>
              <a:rPr lang="fr-FR" sz="2200" b="1" dirty="0" smtClean="0">
                <a:latin typeface="Segoe Print" pitchFamily="2" charset="0"/>
              </a:rPr>
              <a:t>« premier péché </a:t>
            </a:r>
            <a:r>
              <a:rPr lang="fr-FR" sz="2200" b="1" dirty="0" smtClean="0">
                <a:latin typeface="Segoe Print" pitchFamily="2" charset="0"/>
              </a:rPr>
              <a:t>»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qui affecte la nature humaine, on l’appelle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Péché originel.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3" name="Image 2" descr="Péché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65400"/>
            <a:ext cx="6984776" cy="399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436421" cy="2230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285293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Le livre le plus vendu au </a:t>
            </a:r>
            <a:r>
              <a:rPr lang="fr-FR" sz="3200" dirty="0" smtClean="0">
                <a:latin typeface="Segoe Print" pitchFamily="2" charset="0"/>
              </a:rPr>
              <a:t>monde !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Segoe Print" pitchFamily="2" charset="0"/>
              </a:rPr>
              <a:t>La </a:t>
            </a:r>
            <a:r>
              <a:rPr lang="fr-FR" sz="4800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endParaRPr lang="fr-FR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1"/>
            <a:ext cx="84249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 se détournant de Dieu,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l’homme se détourne de la source de la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vie</a:t>
            </a:r>
            <a:r>
              <a:rPr lang="fr-FR" sz="2200" b="1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de la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vérité</a:t>
            </a:r>
            <a:r>
              <a:rPr lang="fr-FR" sz="2200" b="1" dirty="0" smtClean="0">
                <a:latin typeface="Segoe Print" pitchFamily="2" charset="0"/>
              </a:rPr>
              <a:t>,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l’amour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. </a:t>
            </a:r>
          </a:p>
          <a:p>
            <a:endParaRPr lang="fr-FR" dirty="0"/>
          </a:p>
        </p:txBody>
      </p:sp>
      <p:pic>
        <p:nvPicPr>
          <p:cNvPr id="3" name="Image 2" descr="Péché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377" y="476673"/>
            <a:ext cx="872694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1"/>
            <a:ext cx="842493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 se détournant de Dieu,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l’homme se détourne de la source de la vie,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vérité, de l’amour.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</a:t>
            </a:r>
            <a:r>
              <a:rPr lang="fr-FR" sz="2200" b="1" dirty="0" smtClean="0">
                <a:latin typeface="Segoe Print" pitchFamily="2" charset="0"/>
              </a:rPr>
              <a:t>Il devient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dur</a:t>
            </a:r>
            <a:r>
              <a:rPr lang="fr-FR" sz="2200" b="1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    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insensible</a:t>
            </a:r>
            <a:r>
              <a:rPr lang="fr-FR" sz="2200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                                      violent</a:t>
            </a:r>
            <a:r>
              <a:rPr lang="fr-FR" sz="2200" b="1" dirty="0" smtClean="0">
                <a:latin typeface="Segoe Print" pitchFamily="2" charset="0"/>
              </a:rPr>
              <a:t>…  </a:t>
            </a:r>
          </a:p>
          <a:p>
            <a:endParaRPr lang="fr-FR" dirty="0"/>
          </a:p>
        </p:txBody>
      </p:sp>
      <p:pic>
        <p:nvPicPr>
          <p:cNvPr id="3" name="Image 2" descr="Péché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377" y="476673"/>
            <a:ext cx="872694" cy="2016224"/>
          </a:xfrm>
          <a:prstGeom prst="rect">
            <a:avLst/>
          </a:prstGeom>
        </p:spPr>
      </p:pic>
      <p:pic>
        <p:nvPicPr>
          <p:cNvPr id="4" name="Image 3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1186014" cy="1080120"/>
          </a:xfrm>
          <a:prstGeom prst="rect">
            <a:avLst/>
          </a:prstGeom>
        </p:spPr>
      </p:pic>
      <p:pic>
        <p:nvPicPr>
          <p:cNvPr id="6" name="Image 5" descr="Péché 14.PNG"/>
          <p:cNvPicPr>
            <a:picLocks noChangeAspect="1"/>
          </p:cNvPicPr>
          <p:nvPr/>
        </p:nvPicPr>
        <p:blipFill>
          <a:blip r:embed="rId4" cstate="print"/>
          <a:srcRect l="6023" t="4695"/>
          <a:stretch>
            <a:fillRect/>
          </a:stretch>
        </p:blipFill>
        <p:spPr>
          <a:xfrm>
            <a:off x="6156176" y="2852936"/>
            <a:ext cx="1660449" cy="1080120"/>
          </a:xfrm>
          <a:prstGeom prst="rect">
            <a:avLst/>
          </a:prstGeom>
        </p:spPr>
      </p:pic>
      <p:pic>
        <p:nvPicPr>
          <p:cNvPr id="9" name="Image 8" descr="Péché 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29423">
            <a:off x="4532564" y="1982380"/>
            <a:ext cx="857370" cy="118126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1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 se détournant de Dieu,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l’homme se détourne de la source de la vie,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vérité, de l’amour.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Il devient dur,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      insensible,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                   violent… 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Il n’arrive plus à aimer </a:t>
            </a:r>
            <a:r>
              <a:rPr lang="fr-FR" sz="2200" b="1" dirty="0" smtClean="0">
                <a:latin typeface="Segoe Print" pitchFamily="2" charset="0"/>
              </a:rPr>
              <a:t>Dieu,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à aimer les autres et à s’aimer lui-même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autant qu’il le voudrait. 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3" name="Image 2" descr="Péché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377" y="476673"/>
            <a:ext cx="872694" cy="2016224"/>
          </a:xfrm>
          <a:prstGeom prst="rect">
            <a:avLst/>
          </a:prstGeom>
        </p:spPr>
      </p:pic>
      <p:pic>
        <p:nvPicPr>
          <p:cNvPr id="4" name="Image 3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1186014" cy="1080120"/>
          </a:xfrm>
          <a:prstGeom prst="rect">
            <a:avLst/>
          </a:prstGeom>
        </p:spPr>
      </p:pic>
      <p:pic>
        <p:nvPicPr>
          <p:cNvPr id="6" name="Image 5" descr="Péché 14.PNG"/>
          <p:cNvPicPr>
            <a:picLocks noChangeAspect="1"/>
          </p:cNvPicPr>
          <p:nvPr/>
        </p:nvPicPr>
        <p:blipFill>
          <a:blip r:embed="rId4" cstate="print"/>
          <a:srcRect l="6023" t="4695"/>
          <a:stretch>
            <a:fillRect/>
          </a:stretch>
        </p:blipFill>
        <p:spPr>
          <a:xfrm>
            <a:off x="6156176" y="2852936"/>
            <a:ext cx="1660449" cy="1080120"/>
          </a:xfrm>
          <a:prstGeom prst="rect">
            <a:avLst/>
          </a:prstGeom>
        </p:spPr>
      </p:pic>
      <p:pic>
        <p:nvPicPr>
          <p:cNvPr id="9" name="Image 8" descr="Péché 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29423">
            <a:off x="4532564" y="1982380"/>
            <a:ext cx="857370" cy="11812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1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En se détournant de Dieu,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l’homme se détourne de la source de la vie,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vérité, de l’amour.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Il devient dur,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      insensible,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                   violent… 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n’arrive plus à aimer Dieu,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à aimer les autres et à s’aimer lui-même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autant qu’il le voudrait. 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latin typeface="Segoe Print" pitchFamily="2" charset="0"/>
            </a:endParaRPr>
          </a:p>
          <a:p>
            <a:pPr marL="2157413" indent="-2157413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      </a:t>
            </a:r>
            <a:r>
              <a:rPr lang="fr-FR" sz="2200" b="1" dirty="0" smtClean="0">
                <a:latin typeface="Segoe Print" pitchFamily="2" charset="0"/>
              </a:rPr>
              <a:t>Avec le péché,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mort </a:t>
            </a:r>
            <a:r>
              <a:rPr lang="fr-FR" sz="2200" b="1" dirty="0" smtClean="0">
                <a:latin typeface="Segoe Print" pitchFamily="2" charset="0"/>
              </a:rPr>
              <a:t>est entrée dans    le monde.</a:t>
            </a:r>
            <a:endParaRPr lang="fr-FR" b="1" dirty="0"/>
          </a:p>
        </p:txBody>
      </p:sp>
      <p:pic>
        <p:nvPicPr>
          <p:cNvPr id="3" name="Image 2" descr="Péché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377" y="476673"/>
            <a:ext cx="872694" cy="2016224"/>
          </a:xfrm>
          <a:prstGeom prst="rect">
            <a:avLst/>
          </a:prstGeom>
        </p:spPr>
      </p:pic>
      <p:pic>
        <p:nvPicPr>
          <p:cNvPr id="4" name="Image 3" descr="Péché 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1186014" cy="1080120"/>
          </a:xfrm>
          <a:prstGeom prst="rect">
            <a:avLst/>
          </a:prstGeom>
        </p:spPr>
      </p:pic>
      <p:pic>
        <p:nvPicPr>
          <p:cNvPr id="6" name="Image 5" descr="Péché 14.PNG"/>
          <p:cNvPicPr>
            <a:picLocks noChangeAspect="1"/>
          </p:cNvPicPr>
          <p:nvPr/>
        </p:nvPicPr>
        <p:blipFill>
          <a:blip r:embed="rId4" cstate="print"/>
          <a:srcRect l="6023" t="4695"/>
          <a:stretch>
            <a:fillRect/>
          </a:stretch>
        </p:blipFill>
        <p:spPr>
          <a:xfrm>
            <a:off x="6156176" y="2852936"/>
            <a:ext cx="1660449" cy="1080120"/>
          </a:xfrm>
          <a:prstGeom prst="rect">
            <a:avLst/>
          </a:prstGeom>
        </p:spPr>
      </p:pic>
      <p:pic>
        <p:nvPicPr>
          <p:cNvPr id="9" name="Image 8" descr="Péché 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29423">
            <a:off x="4532564" y="1982380"/>
            <a:ext cx="857370" cy="1181265"/>
          </a:xfrm>
          <a:prstGeom prst="rect">
            <a:avLst/>
          </a:prstGeom>
        </p:spPr>
      </p:pic>
      <p:pic>
        <p:nvPicPr>
          <p:cNvPr id="10" name="Image 9" descr="Adam et Eve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5229200"/>
            <a:ext cx="792088" cy="13507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20688"/>
            <a:ext cx="78488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Segoe Print" pitchFamily="2" charset="0"/>
              </a:rPr>
              <a:t>Que vont devenir l’homme et la femme ? </a:t>
            </a:r>
          </a:p>
          <a:p>
            <a:pPr algn="ctr">
              <a:lnSpc>
                <a:spcPct val="150000"/>
              </a:lnSpc>
            </a:pPr>
            <a:endParaRPr lang="fr-FR" sz="2200" b="1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b="1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Loin de Dieu</a:t>
            </a:r>
            <a:r>
              <a:rPr lang="fr-FR" sz="2200" b="1" dirty="0" smtClean="0">
                <a:latin typeface="Segoe Print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enfermés </a:t>
            </a:r>
            <a:r>
              <a:rPr lang="fr-FR" sz="2200" b="1" dirty="0" smtClean="0">
                <a:latin typeface="Segoe Print" pitchFamily="2" charset="0"/>
              </a:rPr>
              <a:t>dans </a:t>
            </a:r>
            <a:r>
              <a:rPr lang="fr-FR" sz="2200" b="1" dirty="0" smtClean="0">
                <a:latin typeface="Segoe Print" pitchFamily="2" charset="0"/>
              </a:rPr>
              <a:t>le </a:t>
            </a:r>
            <a:r>
              <a:rPr lang="fr-FR" sz="2200" b="1" dirty="0" smtClean="0">
                <a:latin typeface="Segoe Print" pitchFamily="2" charset="0"/>
              </a:rPr>
              <a:t>péché,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ils ne trouvent plus de sens à leur vie,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Ils sont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malheureux. </a:t>
            </a:r>
          </a:p>
          <a:p>
            <a:pPr algn="ctr">
              <a:lnSpc>
                <a:spcPct val="150000"/>
              </a:lnSpc>
            </a:pP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404664"/>
            <a:ext cx="882047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Segoe Print" pitchFamily="2" charset="0"/>
              </a:rPr>
              <a:t>Dieu est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bon, infiniment bon</a:t>
            </a:r>
            <a:r>
              <a:rPr lang="fr-FR" sz="2200" dirty="0" smtClean="0">
                <a:latin typeface="Segoe Print" pitchFamily="2" charset="0"/>
              </a:rPr>
              <a:t>. </a:t>
            </a:r>
          </a:p>
          <a:p>
            <a:endParaRPr lang="fr-FR" sz="1050" dirty="0" smtClean="0">
              <a:latin typeface="Segoe Print" pitchFamily="2" charset="0"/>
            </a:endParaRPr>
          </a:p>
          <a:p>
            <a:r>
              <a:rPr lang="fr-FR" sz="2200" dirty="0" smtClean="0">
                <a:latin typeface="Segoe Print" pitchFamily="2" charset="0"/>
              </a:rPr>
              <a:t>Il ne peut laisser les hommes à leur péché, voués à la mort</a:t>
            </a:r>
            <a:r>
              <a:rPr lang="fr-FR" sz="2200" dirty="0" smtClean="0"/>
              <a:t>. </a:t>
            </a:r>
            <a:endParaRPr lang="fr-FR"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27784" y="1772816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La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r>
              <a:rPr lang="fr-FR" sz="2200" b="1" dirty="0" smtClean="0">
                <a:latin typeface="Segoe Print" pitchFamily="2" charset="0"/>
              </a:rPr>
              <a:t> raconte  la longue histoire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de la patience, de la fidélité,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de la miséricorde de Dieu.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4664"/>
            <a:ext cx="882047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est bon, infiniment bon. </a:t>
            </a:r>
          </a:p>
          <a:p>
            <a:endParaRPr lang="fr-FR" sz="1050" dirty="0" smtClean="0">
              <a:latin typeface="Segoe Print" pitchFamily="2" charset="0"/>
            </a:endParaRPr>
          </a:p>
          <a:p>
            <a:r>
              <a:rPr lang="fr-FR" sz="2200" dirty="0" smtClean="0">
                <a:latin typeface="Segoe Print" pitchFamily="2" charset="0"/>
              </a:rPr>
              <a:t>Il ne peut laisser les hommes à leur péché, voués à la mort</a:t>
            </a:r>
            <a:r>
              <a:rPr lang="fr-FR" sz="2200" dirty="0" smtClean="0"/>
              <a:t>. </a:t>
            </a:r>
            <a:endParaRPr lang="fr-FR" sz="2200" dirty="0"/>
          </a:p>
        </p:txBody>
      </p:sp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2720"/>
            <a:ext cx="2555776" cy="1754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95536" y="3501008"/>
            <a:ext cx="8748464" cy="2885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Inlassablement,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 propose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     son amour aux hommes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1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</a:t>
            </a:r>
            <a:r>
              <a:rPr lang="fr-FR" sz="2200" b="1" dirty="0" smtClean="0">
                <a:latin typeface="Segoe Print" pitchFamily="2" charset="0"/>
              </a:rPr>
              <a:t>Inlassablement,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Il </a:t>
            </a:r>
            <a:r>
              <a:rPr lang="fr-FR" sz="2200" b="1" dirty="0" smtClean="0">
                <a:latin typeface="Segoe Print" pitchFamily="2" charset="0"/>
              </a:rPr>
              <a:t>leur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pardonne</a:t>
            </a:r>
            <a:r>
              <a:rPr lang="fr-FR" sz="2200" b="1" dirty="0" smtClean="0">
                <a:latin typeface="Segoe Print" pitchFamily="2" charset="0"/>
              </a:rPr>
              <a:t> leurs infidélités.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                  Inlassablement, Il leur tend la main.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</p:txBody>
      </p:sp>
      <p:pic>
        <p:nvPicPr>
          <p:cNvPr id="7" name="Image 6" descr="Allia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544" y="2492896"/>
            <a:ext cx="4104456" cy="22739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1772816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La Bible raconte  la longue histoire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de la patience, de la fidélité,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miséricorde de Dieu.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4664"/>
            <a:ext cx="882047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est bon, infiniment bon. </a:t>
            </a:r>
          </a:p>
          <a:p>
            <a:endParaRPr lang="fr-FR" sz="1050" dirty="0" smtClean="0">
              <a:latin typeface="Segoe Print" pitchFamily="2" charset="0"/>
            </a:endParaRPr>
          </a:p>
          <a:p>
            <a:r>
              <a:rPr lang="fr-FR" sz="2200" dirty="0" smtClean="0">
                <a:latin typeface="Segoe Print" pitchFamily="2" charset="0"/>
              </a:rPr>
              <a:t>Il ne peut laisser les hommes à leur péché, voués à la mort</a:t>
            </a:r>
            <a:r>
              <a:rPr lang="fr-FR" sz="2200" dirty="0" smtClean="0"/>
              <a:t>. </a:t>
            </a:r>
            <a:endParaRPr lang="fr-FR" sz="2200" dirty="0"/>
          </a:p>
        </p:txBody>
      </p:sp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2720"/>
            <a:ext cx="2555776" cy="17545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95536" y="3501008"/>
            <a:ext cx="8748464" cy="2885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Inlassablement,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 propose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     son amour aux hommes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1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</a:t>
            </a:r>
            <a:r>
              <a:rPr lang="fr-FR" sz="2200" b="1" dirty="0" smtClean="0">
                <a:latin typeface="Segoe Print" pitchFamily="2" charset="0"/>
              </a:rPr>
              <a:t>Inlassablement,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Il </a:t>
            </a:r>
            <a:r>
              <a:rPr lang="fr-FR" sz="2200" b="1" dirty="0" smtClean="0">
                <a:latin typeface="Segoe Print" pitchFamily="2" charset="0"/>
              </a:rPr>
              <a:t>leur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pardonne</a:t>
            </a:r>
            <a:r>
              <a:rPr lang="fr-FR" sz="2200" b="1" dirty="0" smtClean="0">
                <a:latin typeface="Segoe Print" pitchFamily="2" charset="0"/>
              </a:rPr>
              <a:t> leurs infidélités.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                  Inlassablement, Il leur tend la main.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</p:txBody>
      </p:sp>
      <p:sp>
        <p:nvSpPr>
          <p:cNvPr id="11" name="Explosion 2 10"/>
          <p:cNvSpPr/>
          <p:nvPr/>
        </p:nvSpPr>
        <p:spPr>
          <a:xfrm rot="460401">
            <a:off x="173312" y="4520925"/>
            <a:ext cx="2131458" cy="2133687"/>
          </a:xfrm>
          <a:prstGeom prst="irregularSeal2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Allia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544" y="2492896"/>
            <a:ext cx="4104456" cy="22739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1772816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La Bible raconte  la longue histoire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de la patience, de la fidélité,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miséricorde de Dieu.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4664"/>
            <a:ext cx="882047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est bon, infiniment bon. </a:t>
            </a:r>
          </a:p>
          <a:p>
            <a:endParaRPr lang="fr-FR" sz="1050" dirty="0" smtClean="0">
              <a:latin typeface="Segoe Print" pitchFamily="2" charset="0"/>
            </a:endParaRPr>
          </a:p>
          <a:p>
            <a:r>
              <a:rPr lang="fr-FR" sz="2200" dirty="0" smtClean="0">
                <a:latin typeface="Segoe Print" pitchFamily="2" charset="0"/>
              </a:rPr>
              <a:t>Il ne peut laisser les hommes à leur péché, voués à la mort</a:t>
            </a:r>
            <a:r>
              <a:rPr lang="fr-FR" sz="2200" dirty="0" smtClean="0"/>
              <a:t>. </a:t>
            </a:r>
            <a:endParaRPr lang="fr-FR" sz="2200" dirty="0"/>
          </a:p>
        </p:txBody>
      </p:sp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2720"/>
            <a:ext cx="2555776" cy="17545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95536" y="3501008"/>
            <a:ext cx="8748464" cy="2885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Inlassablement,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 propose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     son amour aux hommes</a:t>
            </a:r>
            <a:r>
              <a:rPr lang="fr-FR" sz="2200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1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    </a:t>
            </a:r>
            <a:r>
              <a:rPr lang="fr-FR" sz="2200" b="1" dirty="0" smtClean="0">
                <a:latin typeface="Segoe Print" pitchFamily="2" charset="0"/>
              </a:rPr>
              <a:t>Inlassablement,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Il </a:t>
            </a:r>
            <a:r>
              <a:rPr lang="fr-FR" sz="2200" b="1" dirty="0" smtClean="0">
                <a:latin typeface="Segoe Print" pitchFamily="2" charset="0"/>
              </a:rPr>
              <a:t>leur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pardonne</a:t>
            </a:r>
            <a:r>
              <a:rPr lang="fr-FR" sz="2200" b="1" dirty="0" smtClean="0">
                <a:latin typeface="Segoe Print" pitchFamily="2" charset="0"/>
              </a:rPr>
              <a:t> leurs infidélités.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Segoe Print" pitchFamily="2" charset="0"/>
              </a:rPr>
              <a:t>                   Inlassablement, Il leur tend la main.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</a:t>
            </a:r>
          </a:p>
        </p:txBody>
      </p:sp>
      <p:sp>
        <p:nvSpPr>
          <p:cNvPr id="11" name="Explosion 2 10"/>
          <p:cNvSpPr/>
          <p:nvPr/>
        </p:nvSpPr>
        <p:spPr>
          <a:xfrm rot="460401">
            <a:off x="173312" y="4520925"/>
            <a:ext cx="2131458" cy="2133687"/>
          </a:xfrm>
          <a:prstGeom prst="irregularSeal2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Allia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544" y="2492896"/>
            <a:ext cx="4104456" cy="22739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1772816"/>
            <a:ext cx="5544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La Bible raconte  la longue histoire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de la patience, de la fidélité,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la miséricorde de Dieu.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404664"/>
            <a:ext cx="8820472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est bon, infiniment bon. </a:t>
            </a:r>
          </a:p>
          <a:p>
            <a:endParaRPr lang="fr-FR" sz="1050" dirty="0" smtClean="0">
              <a:latin typeface="Segoe Print" pitchFamily="2" charset="0"/>
            </a:endParaRPr>
          </a:p>
          <a:p>
            <a:r>
              <a:rPr lang="fr-FR" sz="2200" dirty="0" smtClean="0">
                <a:latin typeface="Segoe Print" pitchFamily="2" charset="0"/>
              </a:rPr>
              <a:t>Il ne peut laisser les hommes à leur péché, voués à la mort</a:t>
            </a:r>
            <a:r>
              <a:rPr lang="fr-FR" sz="2200" dirty="0" smtClean="0"/>
              <a:t>. </a:t>
            </a:r>
            <a:endParaRPr lang="fr-FR" sz="2200" dirty="0"/>
          </a:p>
        </p:txBody>
      </p:sp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2720"/>
            <a:ext cx="2555776" cy="1754560"/>
          </a:xfrm>
          <a:prstGeom prst="rect">
            <a:avLst/>
          </a:prstGeom>
        </p:spPr>
      </p:pic>
      <p:pic>
        <p:nvPicPr>
          <p:cNvPr id="8" name="Image 7" descr="Patient.PNG"/>
          <p:cNvPicPr>
            <a:picLocks noChangeAspect="1"/>
          </p:cNvPicPr>
          <p:nvPr/>
        </p:nvPicPr>
        <p:blipFill>
          <a:blip r:embed="rId4" cstate="print"/>
          <a:srcRect l="11717" t="8427" r="17978" b="7304"/>
          <a:stretch>
            <a:fillRect/>
          </a:stretch>
        </p:blipFill>
        <p:spPr>
          <a:xfrm rot="20090762">
            <a:off x="776101" y="5204563"/>
            <a:ext cx="864096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436421" cy="2230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285293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Le livre le plus vendu au </a:t>
            </a:r>
            <a:r>
              <a:rPr lang="fr-FR" sz="3200" dirty="0" smtClean="0">
                <a:latin typeface="Segoe Print" pitchFamily="2" charset="0"/>
              </a:rPr>
              <a:t>monde !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39330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egoe Print" pitchFamily="2" charset="0"/>
              </a:rPr>
              <a:t>1</a:t>
            </a:r>
            <a:r>
              <a:rPr lang="fr-FR" sz="2800" baseline="30000" dirty="0" smtClean="0">
                <a:latin typeface="Segoe Print" pitchFamily="2" charset="0"/>
              </a:rPr>
              <a:t>er</a:t>
            </a:r>
            <a:r>
              <a:rPr lang="fr-FR" sz="2800" dirty="0" smtClean="0">
                <a:latin typeface="Segoe Print" pitchFamily="2" charset="0"/>
              </a:rPr>
              <a:t> livre imprimé ! 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Segoe Print" pitchFamily="2" charset="0"/>
              </a:rPr>
              <a:t>La </a:t>
            </a:r>
            <a:r>
              <a:rPr lang="fr-FR" sz="4800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endParaRPr lang="fr-FR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lia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78091" cy="47525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9912" y="5013176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tend la main aux hommes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lianc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78091" cy="4752527"/>
          </a:xfrm>
          <a:prstGeom prst="rect">
            <a:avLst/>
          </a:prstGeom>
        </p:spPr>
      </p:pic>
      <p:pic>
        <p:nvPicPr>
          <p:cNvPr id="3" name="Image 2" descr="Alliance 2.PNG"/>
          <p:cNvPicPr>
            <a:picLocks noChangeAspect="1"/>
          </p:cNvPicPr>
          <p:nvPr/>
        </p:nvPicPr>
        <p:blipFill>
          <a:blip r:embed="rId3" cstate="print"/>
          <a:srcRect l="46018" t="65730" r="23894" b="9469"/>
          <a:stretch>
            <a:fillRect/>
          </a:stretch>
        </p:blipFill>
        <p:spPr>
          <a:xfrm>
            <a:off x="4932040" y="4653136"/>
            <a:ext cx="2448272" cy="13681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20688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leur propose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des alliances</a:t>
            </a:r>
            <a:r>
              <a:rPr lang="fr-FR" sz="2200" dirty="0" smtClean="0">
                <a:latin typeface="Segoe Print" pitchFamily="2" charset="0"/>
              </a:rPr>
              <a:t>…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liance 2.PNG"/>
          <p:cNvPicPr>
            <a:picLocks noChangeAspect="1"/>
          </p:cNvPicPr>
          <p:nvPr/>
        </p:nvPicPr>
        <p:blipFill>
          <a:blip r:embed="rId2" cstate="print"/>
          <a:srcRect l="46018" t="65730" r="23894" b="9469"/>
          <a:stretch>
            <a:fillRect/>
          </a:stretch>
        </p:blipFill>
        <p:spPr>
          <a:xfrm>
            <a:off x="4860032" y="4653136"/>
            <a:ext cx="2448272" cy="1368152"/>
          </a:xfrm>
          <a:prstGeom prst="rect">
            <a:avLst/>
          </a:prstGeom>
        </p:spPr>
      </p:pic>
      <p:pic>
        <p:nvPicPr>
          <p:cNvPr id="2" name="Image 1" descr="Allianc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578091" cy="4752527"/>
          </a:xfrm>
          <a:prstGeom prst="rect">
            <a:avLst/>
          </a:prstGeom>
        </p:spPr>
      </p:pic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4" cstate="print"/>
          <a:srcRect l="14235" t="7679" r="32384" b="37483"/>
          <a:stretch>
            <a:fillRect/>
          </a:stretch>
        </p:blipFill>
        <p:spPr>
          <a:xfrm>
            <a:off x="5148064" y="4797152"/>
            <a:ext cx="2160240" cy="1224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62646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leur propose des alliances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pour les aider à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revenir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vers Lui</a:t>
            </a:r>
            <a:r>
              <a:rPr lang="fr-FR" b="1" dirty="0" smtClean="0">
                <a:solidFill>
                  <a:srgbClr val="C00000"/>
                </a:solidFill>
              </a:rPr>
              <a:t>.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836712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conclut avec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Noé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une alliance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" name="Image 2" descr="Noé.PNG"/>
          <p:cNvPicPr>
            <a:picLocks noChangeAspect="1"/>
          </p:cNvPicPr>
          <p:nvPr/>
        </p:nvPicPr>
        <p:blipFill>
          <a:blip r:embed="rId2" cstate="print"/>
          <a:srcRect t="17785" r="2729" b="17958"/>
          <a:stretch>
            <a:fillRect/>
          </a:stretch>
        </p:blipFill>
        <p:spPr>
          <a:xfrm>
            <a:off x="755576" y="4121696"/>
            <a:ext cx="7344816" cy="2736304"/>
          </a:xfrm>
          <a:prstGeom prst="rect">
            <a:avLst/>
          </a:prstGeom>
        </p:spPr>
      </p:pic>
      <p:pic>
        <p:nvPicPr>
          <p:cNvPr id="8" name="Image 7" descr="Alliance se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1915">
            <a:off x="3457587" y="3628225"/>
            <a:ext cx="792088" cy="570874"/>
          </a:xfrm>
          <a:prstGeom prst="rect">
            <a:avLst/>
          </a:prstGeom>
        </p:spPr>
      </p:pic>
      <p:pic>
        <p:nvPicPr>
          <p:cNvPr id="11" name="Image 10" descr="Alliance se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56060">
            <a:off x="6066229" y="3567066"/>
            <a:ext cx="828445" cy="5970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51720" y="162880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éternelle entre Lui et tous les êtres vivants.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13" name="Image 12" descr="Nuages Noé.PNG"/>
          <p:cNvPicPr>
            <a:picLocks noChangeAspect="1"/>
          </p:cNvPicPr>
          <p:nvPr/>
        </p:nvPicPr>
        <p:blipFill>
          <a:blip r:embed="rId4" cstate="print"/>
          <a:srcRect r="10811" b="1339"/>
          <a:stretch>
            <a:fillRect/>
          </a:stretch>
        </p:blipFill>
        <p:spPr>
          <a:xfrm>
            <a:off x="755576" y="2348880"/>
            <a:ext cx="2664296" cy="185693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rc en ci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564904"/>
            <a:ext cx="2520282" cy="15751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2420888"/>
            <a:ext cx="44644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L’arc-en ciel </a:t>
            </a:r>
            <a:r>
              <a:rPr lang="fr-FR" sz="2200" dirty="0" smtClean="0">
                <a:latin typeface="Segoe Print" pitchFamily="2" charset="0"/>
              </a:rPr>
              <a:t>qui relie le ciel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à la terre est le signe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de cette alliance.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836712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conclut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avec</a:t>
            </a:r>
            <a:r>
              <a:rPr lang="fr-FR" sz="2200" b="1" dirty="0" smtClean="0">
                <a:latin typeface="Segoe Print" pitchFamily="2" charset="0"/>
              </a:rPr>
              <a:t> Noé </a:t>
            </a:r>
            <a:r>
              <a:rPr lang="fr-FR" sz="2200" dirty="0" smtClean="0">
                <a:latin typeface="Segoe Print" pitchFamily="2" charset="0"/>
              </a:rPr>
              <a:t>une alliance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" name="Image 2" descr="Noé.PNG"/>
          <p:cNvPicPr>
            <a:picLocks noChangeAspect="1"/>
          </p:cNvPicPr>
          <p:nvPr/>
        </p:nvPicPr>
        <p:blipFill>
          <a:blip r:embed="rId3" cstate="print"/>
          <a:srcRect t="17785" r="2729" b="17958"/>
          <a:stretch>
            <a:fillRect/>
          </a:stretch>
        </p:blipFill>
        <p:spPr>
          <a:xfrm>
            <a:off x="755576" y="4121696"/>
            <a:ext cx="7344816" cy="2736304"/>
          </a:xfrm>
          <a:prstGeom prst="rect">
            <a:avLst/>
          </a:prstGeom>
        </p:spPr>
      </p:pic>
      <p:pic>
        <p:nvPicPr>
          <p:cNvPr id="12" name="Image 11" descr="Alliances.PNG"/>
          <p:cNvPicPr>
            <a:picLocks noChangeAspect="1"/>
          </p:cNvPicPr>
          <p:nvPr/>
        </p:nvPicPr>
        <p:blipFill>
          <a:blip r:embed="rId4" cstate="print"/>
          <a:srcRect l="17720" t="6110" r="31170" b="35370"/>
          <a:stretch>
            <a:fillRect/>
          </a:stretch>
        </p:blipFill>
        <p:spPr>
          <a:xfrm>
            <a:off x="4716016" y="3861048"/>
            <a:ext cx="1080120" cy="6821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51720" y="162880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éternelle entre Lui et tous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les êtres vivants.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braham.PNG"/>
          <p:cNvPicPr>
            <a:picLocks noChangeAspect="1"/>
          </p:cNvPicPr>
          <p:nvPr/>
        </p:nvPicPr>
        <p:blipFill>
          <a:blip r:embed="rId2" cstate="print"/>
          <a:srcRect l="11321" t="9889" r="5660" b="3618"/>
          <a:stretch>
            <a:fillRect/>
          </a:stretch>
        </p:blipFill>
        <p:spPr>
          <a:xfrm>
            <a:off x="5292080" y="548681"/>
            <a:ext cx="3636402" cy="19834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7667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conclut une alliance avec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Abraham</a:t>
            </a:r>
            <a:r>
              <a:rPr lang="fr-FR" sz="2200" dirty="0" smtClean="0">
                <a:latin typeface="Segoe Print" pitchFamily="2" charset="0"/>
              </a:rPr>
              <a:t> et toute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sa descendance</a:t>
            </a:r>
            <a:r>
              <a:rPr lang="fr-FR" sz="2200" dirty="0" smtClean="0">
                <a:latin typeface="Segoe Print" pitchFamily="2" charset="0"/>
              </a:rPr>
              <a:t>.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270892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Israël</a:t>
            </a:r>
            <a:r>
              <a:rPr lang="fr-FR" sz="2200" dirty="0" smtClean="0">
                <a:latin typeface="Segoe Print" pitchFamily="2" charset="0"/>
              </a:rPr>
              <a:t>, le peuple issu d’Abraham, est le </a:t>
            </a:r>
            <a:r>
              <a:rPr lang="fr-FR" sz="2200" dirty="0" smtClean="0">
                <a:latin typeface="Segoe Print" pitchFamily="2" charset="0"/>
              </a:rPr>
              <a:t>Peuple </a:t>
            </a:r>
            <a:r>
              <a:rPr lang="fr-FR" sz="2200" dirty="0" smtClean="0">
                <a:latin typeface="Segoe Print" pitchFamily="2" charset="0"/>
              </a:rPr>
              <a:t>E</a:t>
            </a:r>
            <a:r>
              <a:rPr lang="fr-FR" sz="2200" dirty="0" smtClean="0">
                <a:latin typeface="Segoe Print" pitchFamily="2" charset="0"/>
              </a:rPr>
              <a:t>lu</a:t>
            </a:r>
            <a:r>
              <a:rPr lang="fr-FR" sz="2200" dirty="0" smtClean="0">
                <a:latin typeface="Segoe Print" pitchFamily="2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peuple que Dieu s’est choisi.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5" name="Image 4" descr="Abraham.PNG"/>
          <p:cNvPicPr>
            <a:picLocks noChangeAspect="1"/>
          </p:cNvPicPr>
          <p:nvPr/>
        </p:nvPicPr>
        <p:blipFill>
          <a:blip r:embed="rId2" cstate="print"/>
          <a:srcRect l="11321" t="9889" r="5660" b="3618"/>
          <a:stretch>
            <a:fillRect/>
          </a:stretch>
        </p:blipFill>
        <p:spPr>
          <a:xfrm>
            <a:off x="5292080" y="548681"/>
            <a:ext cx="3636402" cy="19834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7667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conclut une alliance avec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Abraham et toute sa descendance.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Alliances.PNG"/>
          <p:cNvPicPr>
            <a:picLocks noChangeAspect="1"/>
          </p:cNvPicPr>
          <p:nvPr/>
        </p:nvPicPr>
        <p:blipFill>
          <a:blip r:embed="rId3" cstate="print"/>
          <a:srcRect l="13450" t="4877" r="30061" b="36603"/>
          <a:stretch>
            <a:fillRect/>
          </a:stretch>
        </p:blipFill>
        <p:spPr>
          <a:xfrm>
            <a:off x="611560" y="3429000"/>
            <a:ext cx="151216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270892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Israël, le peuple issu d’Abraham, est le </a:t>
            </a:r>
            <a:r>
              <a:rPr lang="fr-FR" sz="2200" dirty="0" smtClean="0">
                <a:latin typeface="Segoe Print" pitchFamily="2" charset="0"/>
              </a:rPr>
              <a:t>Peuple </a:t>
            </a:r>
            <a:r>
              <a:rPr lang="fr-FR" sz="2200" dirty="0" smtClean="0">
                <a:latin typeface="Segoe Print" pitchFamily="2" charset="0"/>
              </a:rPr>
              <a:t>E</a:t>
            </a:r>
            <a:r>
              <a:rPr lang="fr-FR" sz="2200" dirty="0" smtClean="0">
                <a:latin typeface="Segoe Print" pitchFamily="2" charset="0"/>
              </a:rPr>
              <a:t>lu</a:t>
            </a:r>
            <a:r>
              <a:rPr lang="fr-FR" sz="2200" dirty="0" smtClean="0">
                <a:latin typeface="Segoe Print" pitchFamily="2" charset="0"/>
              </a:rPr>
              <a:t>,</a:t>
            </a:r>
          </a:p>
          <a:p>
            <a:pPr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peuple que Dieu s’est choisi.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465313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Abraham</a:t>
            </a:r>
            <a:r>
              <a:rPr lang="fr-FR" sz="2200" dirty="0" smtClean="0">
                <a:latin typeface="Segoe Print" pitchFamily="2" charset="0"/>
              </a:rPr>
              <a:t> est l’exemple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foi </a:t>
            </a:r>
            <a:r>
              <a:rPr lang="fr-FR" sz="2200" dirty="0" smtClean="0">
                <a:latin typeface="Segoe Print" pitchFamily="2" charset="0"/>
              </a:rPr>
              <a:t>et de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l’espérance.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Il croit en Dieu</a:t>
            </a:r>
            <a:r>
              <a:rPr lang="fr-FR" sz="2200" dirty="0" smtClean="0">
                <a:latin typeface="Segoe Print" pitchFamily="2" charset="0"/>
              </a:rPr>
              <a:t>, Lui obéit et </a:t>
            </a:r>
            <a:r>
              <a:rPr lang="fr-FR" sz="2200" dirty="0" smtClean="0">
                <a:latin typeface="Segoe Print" pitchFamily="2" charset="0"/>
              </a:rPr>
              <a:t>Lui </a:t>
            </a:r>
            <a:r>
              <a:rPr lang="fr-FR" sz="2200" dirty="0" smtClean="0">
                <a:latin typeface="Segoe Print" pitchFamily="2" charset="0"/>
              </a:rPr>
              <a:t>fait pleinement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confiance</a:t>
            </a:r>
            <a:r>
              <a:rPr lang="fr-FR" sz="2200" dirty="0" smtClean="0">
                <a:latin typeface="Segoe Print" pitchFamily="2" charset="0"/>
              </a:rPr>
              <a:t>. </a:t>
            </a:r>
          </a:p>
        </p:txBody>
      </p:sp>
      <p:pic>
        <p:nvPicPr>
          <p:cNvPr id="5" name="Image 4" descr="Abraham.PNG"/>
          <p:cNvPicPr>
            <a:picLocks noChangeAspect="1"/>
          </p:cNvPicPr>
          <p:nvPr/>
        </p:nvPicPr>
        <p:blipFill>
          <a:blip r:embed="rId2" cstate="print"/>
          <a:srcRect l="11321" t="9889" r="5660" b="3618"/>
          <a:stretch>
            <a:fillRect/>
          </a:stretch>
        </p:blipFill>
        <p:spPr>
          <a:xfrm>
            <a:off x="5292080" y="548681"/>
            <a:ext cx="3636402" cy="19834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7667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conclut une alliance avec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Abraham et toute sa descendance.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Alliances.PNG"/>
          <p:cNvPicPr>
            <a:picLocks noChangeAspect="1"/>
          </p:cNvPicPr>
          <p:nvPr/>
        </p:nvPicPr>
        <p:blipFill>
          <a:blip r:embed="rId3" cstate="print"/>
          <a:srcRect l="13450" t="4877" r="30061" b="36603"/>
          <a:stretch>
            <a:fillRect/>
          </a:stretch>
        </p:blipFill>
        <p:spPr>
          <a:xfrm>
            <a:off x="611560" y="3429000"/>
            <a:ext cx="151216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270892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Israël, le peuple issu d’Abraham, est le peuple élu,</a:t>
            </a:r>
          </a:p>
          <a:p>
            <a:pPr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peuple que Dieu s’est choisi.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4653136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Abraham </a:t>
            </a:r>
            <a:r>
              <a:rPr lang="fr-FR" sz="2200" dirty="0" smtClean="0">
                <a:latin typeface="Segoe Print" pitchFamily="2" charset="0"/>
              </a:rPr>
              <a:t>est l’exemple de la foi et de l’espérance.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Il croit en Dieu, Lui obéit et </a:t>
            </a:r>
            <a:r>
              <a:rPr lang="fr-FR" sz="2200" dirty="0" smtClean="0">
                <a:latin typeface="Segoe Print" pitchFamily="2" charset="0"/>
              </a:rPr>
              <a:t>Lui </a:t>
            </a:r>
            <a:r>
              <a:rPr lang="fr-FR" sz="2200" dirty="0" smtClean="0">
                <a:latin typeface="Segoe Print" pitchFamily="2" charset="0"/>
              </a:rPr>
              <a:t>fait pleinement confiance.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Abraham</a:t>
            </a:r>
            <a:r>
              <a:rPr lang="fr-FR" sz="2400" dirty="0" smtClean="0">
                <a:latin typeface="Segoe Print" pitchFamily="2" charset="0"/>
              </a:rPr>
              <a:t> </a:t>
            </a:r>
            <a:r>
              <a:rPr lang="fr-FR" sz="2400" dirty="0" smtClean="0">
                <a:latin typeface="Segoe Print" pitchFamily="2" charset="0"/>
              </a:rPr>
              <a:t>est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« le père de tous les croyants ».</a:t>
            </a:r>
            <a:endParaRPr lang="fr-FR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Image 4" descr="Abraham.PNG"/>
          <p:cNvPicPr>
            <a:picLocks noChangeAspect="1"/>
          </p:cNvPicPr>
          <p:nvPr/>
        </p:nvPicPr>
        <p:blipFill>
          <a:blip r:embed="rId2" cstate="print"/>
          <a:srcRect l="11321" t="9889" r="5660" b="3618"/>
          <a:stretch>
            <a:fillRect/>
          </a:stretch>
        </p:blipFill>
        <p:spPr>
          <a:xfrm>
            <a:off x="5292080" y="548681"/>
            <a:ext cx="3636402" cy="19834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476672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conclut une alliance avec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Abraham et toute sa descendance.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 descr="Alliances.PNG"/>
          <p:cNvPicPr>
            <a:picLocks noChangeAspect="1"/>
          </p:cNvPicPr>
          <p:nvPr/>
        </p:nvPicPr>
        <p:blipFill>
          <a:blip r:embed="rId3" cstate="print"/>
          <a:srcRect l="13450" t="4877" r="30061" b="36603"/>
          <a:stretch>
            <a:fillRect/>
          </a:stretch>
        </p:blipFill>
        <p:spPr>
          <a:xfrm>
            <a:off x="611560" y="3429000"/>
            <a:ext cx="1512168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48680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Israël est réduit en esclavage par les égyptiens…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1772816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b="1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 choisit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Moïse </a:t>
            </a:r>
            <a:r>
              <a:rPr lang="fr-FR" sz="2200" dirty="0" smtClean="0">
                <a:latin typeface="Segoe Print" pitchFamily="2" charset="0"/>
              </a:rPr>
              <a:t>pour sauver son peuple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4" name="Image 3" descr="Moïse.PNG"/>
          <p:cNvPicPr>
            <a:picLocks noChangeAspect="1"/>
          </p:cNvPicPr>
          <p:nvPr/>
        </p:nvPicPr>
        <p:blipFill>
          <a:blip r:embed="rId2" cstate="print"/>
          <a:srcRect r="19687" b="4255"/>
          <a:stretch>
            <a:fillRect/>
          </a:stretch>
        </p:blipFill>
        <p:spPr>
          <a:xfrm>
            <a:off x="251520" y="1052736"/>
            <a:ext cx="1440160" cy="1609590"/>
          </a:xfrm>
          <a:prstGeom prst="rect">
            <a:avLst/>
          </a:prstGeom>
        </p:spPr>
      </p:pic>
      <p:pic>
        <p:nvPicPr>
          <p:cNvPr id="5" name="Image 4" descr="Esclavage 2.PNG"/>
          <p:cNvPicPr>
            <a:picLocks noChangeAspect="1"/>
          </p:cNvPicPr>
          <p:nvPr/>
        </p:nvPicPr>
        <p:blipFill>
          <a:blip r:embed="rId3" cstate="print"/>
          <a:srcRect l="9946" b="166"/>
          <a:stretch>
            <a:fillRect/>
          </a:stretch>
        </p:blipFill>
        <p:spPr>
          <a:xfrm>
            <a:off x="4067944" y="980728"/>
            <a:ext cx="1490270" cy="576064"/>
          </a:xfrm>
          <a:prstGeom prst="rect">
            <a:avLst/>
          </a:prstGeom>
        </p:spPr>
      </p:pic>
      <p:pic>
        <p:nvPicPr>
          <p:cNvPr id="6" name="Image 5" descr="terre promise.PNG"/>
          <p:cNvPicPr>
            <a:picLocks noChangeAspect="1"/>
          </p:cNvPicPr>
          <p:nvPr/>
        </p:nvPicPr>
        <p:blipFill>
          <a:blip r:embed="rId4" cstate="print"/>
          <a:srcRect t="11719" r="2256"/>
          <a:stretch>
            <a:fillRect/>
          </a:stretch>
        </p:blipFill>
        <p:spPr>
          <a:xfrm>
            <a:off x="4644008" y="2492896"/>
            <a:ext cx="2160240" cy="10848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2780928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et le conduire vers la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Terre Promise</a:t>
            </a:r>
            <a:endParaRPr lang="fr-FR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436421" cy="2230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285293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egoe Print" pitchFamily="2" charset="0"/>
              </a:rPr>
              <a:t>Le livre le plus vendu au monde!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5776" y="5013176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Segoe Print" pitchFamily="2" charset="0"/>
              </a:rPr>
              <a:t>Le plus grand </a:t>
            </a:r>
            <a:r>
              <a:rPr lang="fr-FR" sz="3600" dirty="0" smtClean="0">
                <a:solidFill>
                  <a:srgbClr val="C00000"/>
                </a:solidFill>
                <a:latin typeface="Segoe Print" pitchFamily="2" charset="0"/>
              </a:rPr>
              <a:t>Best Seller </a:t>
            </a:r>
          </a:p>
          <a:p>
            <a:pPr algn="ctr"/>
            <a:r>
              <a:rPr lang="fr-FR" sz="3600" dirty="0" smtClean="0">
                <a:latin typeface="Segoe Print" pitchFamily="2" charset="0"/>
              </a:rPr>
              <a:t>de tous les temps !</a:t>
            </a:r>
            <a:endParaRPr lang="fr-FR" sz="3600" dirty="0"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39330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egoe Print" pitchFamily="2" charset="0"/>
              </a:rPr>
              <a:t>1</a:t>
            </a:r>
            <a:r>
              <a:rPr lang="fr-FR" sz="2800" baseline="30000" dirty="0" smtClean="0">
                <a:latin typeface="Segoe Print" pitchFamily="2" charset="0"/>
              </a:rPr>
              <a:t>er</a:t>
            </a:r>
            <a:r>
              <a:rPr lang="fr-FR" sz="2800" dirty="0" smtClean="0">
                <a:latin typeface="Segoe Print" pitchFamily="2" charset="0"/>
              </a:rPr>
              <a:t> livre imprimé ! 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Segoe Print" pitchFamily="2" charset="0"/>
              </a:rPr>
              <a:t>La </a:t>
            </a:r>
            <a:r>
              <a:rPr lang="fr-FR" sz="4800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endParaRPr lang="fr-FR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548680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Segoe Print" pitchFamily="2" charset="0"/>
              </a:rPr>
              <a:t>Israël est réduit en esclavage par les égyptiens…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1772816"/>
            <a:ext cx="6336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 choisit Moïse pour sauver son peuple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4" name="Image 3" descr="Moïse.PNG"/>
          <p:cNvPicPr>
            <a:picLocks noChangeAspect="1"/>
          </p:cNvPicPr>
          <p:nvPr/>
        </p:nvPicPr>
        <p:blipFill>
          <a:blip r:embed="rId2" cstate="print"/>
          <a:srcRect r="19687" b="4255"/>
          <a:stretch>
            <a:fillRect/>
          </a:stretch>
        </p:blipFill>
        <p:spPr>
          <a:xfrm>
            <a:off x="251520" y="1052736"/>
            <a:ext cx="1440160" cy="1609590"/>
          </a:xfrm>
          <a:prstGeom prst="rect">
            <a:avLst/>
          </a:prstGeom>
        </p:spPr>
      </p:pic>
      <p:pic>
        <p:nvPicPr>
          <p:cNvPr id="5" name="Image 4" descr="Esclavage 2.PNG"/>
          <p:cNvPicPr>
            <a:picLocks noChangeAspect="1"/>
          </p:cNvPicPr>
          <p:nvPr/>
        </p:nvPicPr>
        <p:blipFill>
          <a:blip r:embed="rId3" cstate="print"/>
          <a:srcRect l="9946" b="166"/>
          <a:stretch>
            <a:fillRect/>
          </a:stretch>
        </p:blipFill>
        <p:spPr>
          <a:xfrm>
            <a:off x="4067944" y="980728"/>
            <a:ext cx="1490270" cy="576064"/>
          </a:xfrm>
          <a:prstGeom prst="rect">
            <a:avLst/>
          </a:prstGeom>
        </p:spPr>
      </p:pic>
      <p:pic>
        <p:nvPicPr>
          <p:cNvPr id="6" name="Image 5" descr="terre promise.PNG"/>
          <p:cNvPicPr>
            <a:picLocks noChangeAspect="1"/>
          </p:cNvPicPr>
          <p:nvPr/>
        </p:nvPicPr>
        <p:blipFill>
          <a:blip r:embed="rId4" cstate="print"/>
          <a:srcRect t="11719" r="2256"/>
          <a:stretch>
            <a:fillRect/>
          </a:stretch>
        </p:blipFill>
        <p:spPr>
          <a:xfrm>
            <a:off x="4644008" y="2492896"/>
            <a:ext cx="2160240" cy="10848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2780928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et le conduire vers la Terre Promise</a:t>
            </a:r>
            <a:endParaRPr lang="fr-FR" sz="22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4941168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C’est surtout du péché, qu’il voudrait le libérer !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9" name="Image 8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997159">
            <a:off x="442052" y="4313610"/>
            <a:ext cx="1224136" cy="504056"/>
          </a:xfrm>
          <a:prstGeom prst="rect">
            <a:avLst/>
          </a:prstGeom>
        </p:spPr>
      </p:pic>
      <p:pic>
        <p:nvPicPr>
          <p:cNvPr id="10" name="Image 9" descr="Esclavage 2.PNG"/>
          <p:cNvPicPr>
            <a:picLocks noChangeAspect="1"/>
          </p:cNvPicPr>
          <p:nvPr/>
        </p:nvPicPr>
        <p:blipFill>
          <a:blip r:embed="rId3" cstate="print"/>
          <a:srcRect l="9946" r="5514" b="14428"/>
          <a:stretch>
            <a:fillRect/>
          </a:stretch>
        </p:blipFill>
        <p:spPr>
          <a:xfrm rot="21088756">
            <a:off x="1572916" y="4381400"/>
            <a:ext cx="1224136" cy="432048"/>
          </a:xfrm>
          <a:prstGeom prst="rect">
            <a:avLst/>
          </a:prstGeom>
        </p:spPr>
      </p:pic>
      <p:pic>
        <p:nvPicPr>
          <p:cNvPr id="11" name="Image 10" descr="Esclavage 2.PNG"/>
          <p:cNvPicPr>
            <a:picLocks noChangeAspect="1"/>
          </p:cNvPicPr>
          <p:nvPr/>
        </p:nvPicPr>
        <p:blipFill>
          <a:blip r:embed="rId3" cstate="print"/>
          <a:srcRect l="9690" t="16774" r="11729" b="15870"/>
          <a:stretch>
            <a:fillRect/>
          </a:stretch>
        </p:blipFill>
        <p:spPr>
          <a:xfrm rot="21443756">
            <a:off x="2706930" y="4318770"/>
            <a:ext cx="1137851" cy="340081"/>
          </a:xfrm>
          <a:prstGeom prst="rect">
            <a:avLst/>
          </a:prstGeom>
        </p:spPr>
      </p:pic>
      <p:pic>
        <p:nvPicPr>
          <p:cNvPr id="12" name="Image 11" descr="Esclavage 2.PNG"/>
          <p:cNvPicPr>
            <a:picLocks noChangeAspect="1"/>
          </p:cNvPicPr>
          <p:nvPr/>
        </p:nvPicPr>
        <p:blipFill>
          <a:blip r:embed="rId3" cstate="print"/>
          <a:srcRect l="13027" t="12863" r="3703" b="16373"/>
          <a:stretch>
            <a:fillRect/>
          </a:stretch>
        </p:blipFill>
        <p:spPr>
          <a:xfrm rot="427437">
            <a:off x="3869420" y="4438491"/>
            <a:ext cx="1205745" cy="357283"/>
          </a:xfrm>
          <a:prstGeom prst="rect">
            <a:avLst/>
          </a:prstGeom>
        </p:spPr>
      </p:pic>
      <p:pic>
        <p:nvPicPr>
          <p:cNvPr id="13" name="Image 12" descr="Esclavage 2.PNG"/>
          <p:cNvPicPr>
            <a:picLocks noChangeAspect="1"/>
          </p:cNvPicPr>
          <p:nvPr/>
        </p:nvPicPr>
        <p:blipFill>
          <a:blip r:embed="rId3" cstate="print"/>
          <a:srcRect l="13027" t="12863" r="3703" b="16373"/>
          <a:stretch>
            <a:fillRect/>
          </a:stretch>
        </p:blipFill>
        <p:spPr>
          <a:xfrm rot="20892570">
            <a:off x="4956050" y="4341647"/>
            <a:ext cx="1217266" cy="360697"/>
          </a:xfrm>
          <a:prstGeom prst="rect">
            <a:avLst/>
          </a:prstGeom>
        </p:spPr>
      </p:pic>
      <p:pic>
        <p:nvPicPr>
          <p:cNvPr id="14" name="Image 13" descr="Esclavage 2.PNG"/>
          <p:cNvPicPr>
            <a:picLocks noChangeAspect="1"/>
          </p:cNvPicPr>
          <p:nvPr/>
        </p:nvPicPr>
        <p:blipFill>
          <a:blip r:embed="rId3" cstate="print"/>
          <a:srcRect l="9690" t="16774" r="11729" b="15870"/>
          <a:stretch>
            <a:fillRect/>
          </a:stretch>
        </p:blipFill>
        <p:spPr>
          <a:xfrm rot="1156502">
            <a:off x="6180416" y="4399361"/>
            <a:ext cx="1137851" cy="340081"/>
          </a:xfrm>
          <a:prstGeom prst="rect">
            <a:avLst/>
          </a:prstGeom>
        </p:spPr>
      </p:pic>
      <p:pic>
        <p:nvPicPr>
          <p:cNvPr id="15" name="Image 14" descr="Esclavage 2.PNG"/>
          <p:cNvPicPr>
            <a:picLocks noChangeAspect="1"/>
          </p:cNvPicPr>
          <p:nvPr/>
        </p:nvPicPr>
        <p:blipFill>
          <a:blip r:embed="rId3" cstate="print"/>
          <a:srcRect l="9946" r="5514" b="14428"/>
          <a:stretch>
            <a:fillRect/>
          </a:stretch>
        </p:blipFill>
        <p:spPr>
          <a:xfrm rot="20463590">
            <a:off x="7200794" y="4261655"/>
            <a:ext cx="1208505" cy="426531"/>
          </a:xfrm>
          <a:prstGeom prst="rect">
            <a:avLst/>
          </a:prstGeom>
        </p:spPr>
      </p:pic>
      <p:pic>
        <p:nvPicPr>
          <p:cNvPr id="16" name="Image 15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6115978">
            <a:off x="-59420" y="4836037"/>
            <a:ext cx="1224136" cy="504056"/>
          </a:xfrm>
          <a:prstGeom prst="rect">
            <a:avLst/>
          </a:prstGeom>
        </p:spPr>
      </p:pic>
      <p:pic>
        <p:nvPicPr>
          <p:cNvPr id="17" name="Image 16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926336">
            <a:off x="512550" y="5383045"/>
            <a:ext cx="1224136" cy="504056"/>
          </a:xfrm>
          <a:prstGeom prst="rect">
            <a:avLst/>
          </a:prstGeom>
        </p:spPr>
      </p:pic>
      <p:pic>
        <p:nvPicPr>
          <p:cNvPr id="18" name="Image 17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15812182">
            <a:off x="7879660" y="4677617"/>
            <a:ext cx="1224136" cy="504056"/>
          </a:xfrm>
          <a:prstGeom prst="rect">
            <a:avLst/>
          </a:prstGeom>
        </p:spPr>
      </p:pic>
      <p:pic>
        <p:nvPicPr>
          <p:cNvPr id="19" name="Image 18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21002881">
            <a:off x="1582010" y="5331187"/>
            <a:ext cx="1224136" cy="504056"/>
          </a:xfrm>
          <a:prstGeom prst="rect">
            <a:avLst/>
          </a:prstGeom>
        </p:spPr>
      </p:pic>
      <p:pic>
        <p:nvPicPr>
          <p:cNvPr id="20" name="Image 19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926336">
            <a:off x="2672790" y="5383045"/>
            <a:ext cx="1224136" cy="504056"/>
          </a:xfrm>
          <a:prstGeom prst="rect">
            <a:avLst/>
          </a:prstGeom>
        </p:spPr>
      </p:pic>
      <p:pic>
        <p:nvPicPr>
          <p:cNvPr id="21" name="Image 20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21294284">
            <a:off x="3707904" y="5373216"/>
            <a:ext cx="1224136" cy="504056"/>
          </a:xfrm>
          <a:prstGeom prst="rect">
            <a:avLst/>
          </a:prstGeom>
        </p:spPr>
      </p:pic>
      <p:pic>
        <p:nvPicPr>
          <p:cNvPr id="22" name="Image 21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>
            <a:off x="4860032" y="5301208"/>
            <a:ext cx="1224136" cy="504056"/>
          </a:xfrm>
          <a:prstGeom prst="rect">
            <a:avLst/>
          </a:prstGeom>
        </p:spPr>
      </p:pic>
      <p:pic>
        <p:nvPicPr>
          <p:cNvPr id="23" name="Image 22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785370">
            <a:off x="5981327" y="5361268"/>
            <a:ext cx="1224136" cy="504056"/>
          </a:xfrm>
          <a:prstGeom prst="rect">
            <a:avLst/>
          </a:prstGeom>
        </p:spPr>
      </p:pic>
      <p:pic>
        <p:nvPicPr>
          <p:cNvPr id="24" name="Image 23" descr="Esclavage 2.PNG"/>
          <p:cNvPicPr>
            <a:picLocks noChangeAspect="1"/>
          </p:cNvPicPr>
          <p:nvPr/>
        </p:nvPicPr>
        <p:blipFill>
          <a:blip r:embed="rId3" cstate="print"/>
          <a:srcRect l="9946" r="5514" b="166"/>
          <a:stretch>
            <a:fillRect/>
          </a:stretch>
        </p:blipFill>
        <p:spPr>
          <a:xfrm rot="21324417">
            <a:off x="7254513" y="5349411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conclut avec son Peuple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l’Alliance du Sinaï.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conclut avec son Peuple l’Alliance du Sinaï.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225689"/>
            <a:ext cx="828092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Moïse</a:t>
            </a:r>
            <a:r>
              <a:rPr lang="fr-FR" sz="2200" dirty="0" smtClean="0">
                <a:latin typeface="Segoe Print" pitchFamily="2" charset="0"/>
              </a:rPr>
              <a:t>, Il lui donne une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</a:t>
            </a:r>
            <a:r>
              <a:rPr lang="fr-FR" sz="2200" dirty="0" smtClean="0">
                <a:latin typeface="Segoe Print" pitchFamily="2" charset="0"/>
              </a:rPr>
              <a:t> : 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6" name="Image 5" descr="L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038734"/>
            <a:ext cx="1152128" cy="92810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conclut avec son Peuple l’Alliance du Sinaï.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225689"/>
            <a:ext cx="828092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Moïse</a:t>
            </a:r>
            <a:r>
              <a:rPr lang="fr-FR" sz="2200" dirty="0" smtClean="0">
                <a:latin typeface="Segoe Print" pitchFamily="2" charset="0"/>
              </a:rPr>
              <a:t>, Il lui donne une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</a:t>
            </a:r>
            <a:r>
              <a:rPr lang="fr-FR" sz="2200" dirty="0" smtClean="0">
                <a:latin typeface="Segoe Print" pitchFamily="2" charset="0"/>
              </a:rPr>
              <a:t> : 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pour qu’il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reconnaisse et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serve, </a:t>
            </a:r>
            <a:r>
              <a:rPr lang="fr-FR" sz="2200" dirty="0" smtClean="0">
                <a:latin typeface="Segoe Print" pitchFamily="2" charset="0"/>
              </a:rPr>
              <a:t>Lui</a:t>
            </a:r>
            <a:r>
              <a:rPr lang="fr-FR" sz="2200" dirty="0" smtClean="0">
                <a:latin typeface="Segoe Print" pitchFamily="2" charset="0"/>
              </a:rPr>
              <a:t>, le seul vrai Dieu. </a:t>
            </a: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6" name="Image 5" descr="L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038734"/>
            <a:ext cx="1152128" cy="92810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conclut avec son Peuple l’Alliance du Sinaï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225689"/>
            <a:ext cx="828092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Moïse, Il lui donne une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</a:t>
            </a:r>
            <a:r>
              <a:rPr lang="fr-FR" sz="2200" dirty="0" smtClean="0">
                <a:latin typeface="Segoe Print" pitchFamily="2" charset="0"/>
              </a:rPr>
              <a:t> : 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pour qu’il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reconnaisse et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serve, </a:t>
            </a:r>
            <a:r>
              <a:rPr lang="fr-FR" sz="2200" dirty="0" smtClean="0">
                <a:latin typeface="Segoe Print" pitchFamily="2" charset="0"/>
              </a:rPr>
              <a:t>Lui</a:t>
            </a:r>
            <a:r>
              <a:rPr lang="fr-FR" sz="2200" dirty="0" smtClean="0">
                <a:latin typeface="Segoe Print" pitchFamily="2" charset="0"/>
              </a:rPr>
              <a:t>, le seul vrai Dieu. </a:t>
            </a:r>
          </a:p>
          <a:p>
            <a:pPr algn="ctr">
              <a:lnSpc>
                <a:spcPct val="150000"/>
              </a:lnSpc>
            </a:pPr>
            <a:endParaRPr lang="fr-FR" sz="14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offerts comme une lumière pour éclairer la conscience et le cœur des hommes.</a:t>
            </a:r>
          </a:p>
          <a:p>
            <a:pPr algn="ctr">
              <a:lnSpc>
                <a:spcPct val="150000"/>
              </a:lnSpc>
            </a:pPr>
            <a:endParaRPr lang="fr-FR" sz="14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6" name="Image 5" descr="L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038734"/>
            <a:ext cx="1152128" cy="92810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Dieu conclut avec son Peuple l’Alliance du Sinaï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.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364188"/>
            <a:ext cx="82809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Moïse, Il lui donne une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</a:t>
            </a:r>
            <a:r>
              <a:rPr lang="fr-FR" sz="2200" dirty="0" smtClean="0">
                <a:latin typeface="Segoe Print" pitchFamily="2" charset="0"/>
              </a:rPr>
              <a:t> : 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pour qu’il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reconnaisse et </a:t>
            </a:r>
            <a:r>
              <a:rPr lang="fr-FR" sz="2200" dirty="0" smtClean="0">
                <a:latin typeface="Segoe Print" pitchFamily="2" charset="0"/>
              </a:rPr>
              <a:t>Le </a:t>
            </a:r>
            <a:r>
              <a:rPr lang="fr-FR" sz="2200" dirty="0" smtClean="0">
                <a:latin typeface="Segoe Print" pitchFamily="2" charset="0"/>
              </a:rPr>
              <a:t>serve, </a:t>
            </a:r>
            <a:r>
              <a:rPr lang="fr-FR" sz="2200" dirty="0" smtClean="0">
                <a:latin typeface="Segoe Print" pitchFamily="2" charset="0"/>
              </a:rPr>
              <a:t>Lui</a:t>
            </a:r>
            <a:r>
              <a:rPr lang="fr-FR" sz="2200" dirty="0" smtClean="0">
                <a:latin typeface="Segoe Print" pitchFamily="2" charset="0"/>
              </a:rPr>
              <a:t>, le seul vrai Dieu. </a:t>
            </a:r>
          </a:p>
          <a:p>
            <a:pPr algn="ctr">
              <a:lnSpc>
                <a:spcPct val="150000"/>
              </a:lnSpc>
            </a:pPr>
            <a:endParaRPr lang="fr-FR" sz="14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offerts comme une lumière pour éclairer la conscience et le cœur des hommes.</a:t>
            </a:r>
          </a:p>
          <a:p>
            <a:pPr algn="ctr">
              <a:lnSpc>
                <a:spcPct val="150000"/>
              </a:lnSpc>
            </a:pPr>
            <a:endParaRPr lang="fr-FR" sz="14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10 commandements </a:t>
            </a:r>
            <a:r>
              <a:rPr lang="fr-FR" sz="2200" dirty="0" smtClean="0">
                <a:latin typeface="Segoe Print" pitchFamily="2" charset="0"/>
              </a:rPr>
              <a:t>pour qu’ils se conduisent selon leur dignité </a:t>
            </a:r>
            <a:r>
              <a:rPr lang="fr-FR" sz="2200" dirty="0" smtClean="0">
                <a:latin typeface="Segoe Print" pitchFamily="2" charset="0"/>
              </a:rPr>
              <a:t>d’hommes </a:t>
            </a:r>
            <a:r>
              <a:rPr lang="fr-FR" sz="2200" dirty="0" smtClean="0">
                <a:latin typeface="Segoe Print" pitchFamily="2" charset="0"/>
              </a:rPr>
              <a:t>créés à l’image de Dieu.</a:t>
            </a: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endParaRPr lang="fr-FR" dirty="0"/>
          </a:p>
        </p:txBody>
      </p:sp>
      <p:pic>
        <p:nvPicPr>
          <p:cNvPr id="6" name="Image 5" descr="Lo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038734"/>
            <a:ext cx="1152128" cy="928103"/>
          </a:xfrm>
          <a:prstGeom prst="rect">
            <a:avLst/>
          </a:prstGeom>
        </p:spPr>
      </p:pic>
      <p:pic>
        <p:nvPicPr>
          <p:cNvPr id="5" name="Image 4" descr="Image.PNG"/>
          <p:cNvPicPr>
            <a:picLocks noChangeAspect="1"/>
          </p:cNvPicPr>
          <p:nvPr/>
        </p:nvPicPr>
        <p:blipFill>
          <a:blip r:embed="rId3" cstate="print"/>
          <a:srcRect t="27267" r="31283" b="10217"/>
          <a:stretch>
            <a:fillRect/>
          </a:stretch>
        </p:blipFill>
        <p:spPr>
          <a:xfrm rot="21045821">
            <a:off x="400097" y="5513674"/>
            <a:ext cx="936104" cy="102971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2068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La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Loi</a:t>
            </a:r>
            <a:r>
              <a:rPr lang="fr-FR" sz="2200" dirty="0" smtClean="0">
                <a:latin typeface="Segoe Print" pitchFamily="2" charset="0"/>
              </a:rPr>
              <a:t> est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un chemin de vie et de liberté</a:t>
            </a:r>
            <a:r>
              <a:rPr lang="fr-FR" sz="2200" dirty="0" smtClean="0">
                <a:latin typeface="Segoe Print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Celui qui en observe les préceptes est fidèle à l’Alliance.  </a:t>
            </a:r>
            <a:endParaRPr lang="fr-FR" sz="2200" dirty="0">
              <a:latin typeface="Segoe Print" pitchFamily="2" charset="0"/>
            </a:endParaRPr>
          </a:p>
        </p:txBody>
      </p:sp>
      <p:pic>
        <p:nvPicPr>
          <p:cNvPr id="5" name="Image 4" descr="Loi 2.PNG"/>
          <p:cNvPicPr>
            <a:picLocks noChangeAspect="1"/>
          </p:cNvPicPr>
          <p:nvPr/>
        </p:nvPicPr>
        <p:blipFill>
          <a:blip r:embed="rId2" cstate="print"/>
          <a:srcRect r="12500" b="6089"/>
          <a:stretch>
            <a:fillRect/>
          </a:stretch>
        </p:blipFill>
        <p:spPr>
          <a:xfrm>
            <a:off x="467544" y="188640"/>
            <a:ext cx="1008112" cy="1052736"/>
          </a:xfrm>
          <a:prstGeom prst="rect">
            <a:avLst/>
          </a:prstGeom>
        </p:spPr>
      </p:pic>
      <p:pic>
        <p:nvPicPr>
          <p:cNvPr id="6" name="Image 5" descr="Esclavag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92696"/>
            <a:ext cx="1253726" cy="43715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2068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Loi </a:t>
            </a:r>
            <a:r>
              <a:rPr lang="fr-FR" sz="2200" dirty="0" smtClean="0">
                <a:latin typeface="Segoe Print" pitchFamily="2" charset="0"/>
              </a:rPr>
              <a:t>est un chemin de vie et de liberté.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Celui qui en observe les préceptes est fidèle à l’Alliance. 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2132856"/>
            <a:ext cx="856895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la grave avec son doigt dans des tablettes de pierre: elle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est Eternelle.</a:t>
            </a: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</p:txBody>
      </p:sp>
      <p:pic>
        <p:nvPicPr>
          <p:cNvPr id="5" name="Image 4" descr="Loi 2.PNG"/>
          <p:cNvPicPr>
            <a:picLocks noChangeAspect="1"/>
          </p:cNvPicPr>
          <p:nvPr/>
        </p:nvPicPr>
        <p:blipFill>
          <a:blip r:embed="rId2" cstate="print"/>
          <a:srcRect r="12500" b="6089"/>
          <a:stretch>
            <a:fillRect/>
          </a:stretch>
        </p:blipFill>
        <p:spPr>
          <a:xfrm>
            <a:off x="467544" y="188640"/>
            <a:ext cx="1008112" cy="1052736"/>
          </a:xfrm>
          <a:prstGeom prst="rect">
            <a:avLst/>
          </a:prstGeom>
        </p:spPr>
      </p:pic>
      <p:pic>
        <p:nvPicPr>
          <p:cNvPr id="6" name="Image 5" descr="Esclavag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92696"/>
            <a:ext cx="1253726" cy="43715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2068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    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La Loi </a:t>
            </a:r>
            <a:r>
              <a:rPr lang="fr-FR" sz="2200" dirty="0" smtClean="0">
                <a:latin typeface="Segoe Print" pitchFamily="2" charset="0"/>
              </a:rPr>
              <a:t>est un chemin de vie et de liberté.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Celui qui en observe les préceptes est fidèle à l’Alliance. 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2132856"/>
            <a:ext cx="85689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la grave avec son doigt dans des tablettes de pierre: elle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 est Eternelle.</a:t>
            </a:r>
          </a:p>
          <a:p>
            <a:pPr algn="ctr"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dirty="0" smtClean="0">
                <a:latin typeface="Segoe Print" pitchFamily="2" charset="0"/>
              </a:rPr>
              <a:t>écrit sur les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Tables de la Loi </a:t>
            </a:r>
            <a:r>
              <a:rPr lang="fr-FR" sz="2200" dirty="0" smtClean="0">
                <a:latin typeface="Segoe Print" pitchFamily="2" charset="0"/>
              </a:rPr>
              <a:t>ce que les hommes ne lisent pas dans leur cœur de pierre ! </a:t>
            </a:r>
            <a:endParaRPr lang="fr-FR" sz="1100" dirty="0" smtClean="0">
              <a:latin typeface="Segoe Print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</p:txBody>
      </p:sp>
      <p:pic>
        <p:nvPicPr>
          <p:cNvPr id="5" name="Image 4" descr="Loi 2.PNG"/>
          <p:cNvPicPr>
            <a:picLocks noChangeAspect="1"/>
          </p:cNvPicPr>
          <p:nvPr/>
        </p:nvPicPr>
        <p:blipFill>
          <a:blip r:embed="rId2" cstate="print"/>
          <a:srcRect r="12500" b="6089"/>
          <a:stretch>
            <a:fillRect/>
          </a:stretch>
        </p:blipFill>
        <p:spPr>
          <a:xfrm>
            <a:off x="467544" y="188640"/>
            <a:ext cx="1008112" cy="1052736"/>
          </a:xfrm>
          <a:prstGeom prst="rect">
            <a:avLst/>
          </a:prstGeom>
        </p:spPr>
      </p:pic>
      <p:pic>
        <p:nvPicPr>
          <p:cNvPr id="6" name="Image 5" descr="Esclavag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692696"/>
            <a:ext cx="1253726" cy="437155"/>
          </a:xfrm>
          <a:prstGeom prst="rect">
            <a:avLst/>
          </a:prstGeom>
        </p:spPr>
      </p:pic>
      <p:pic>
        <p:nvPicPr>
          <p:cNvPr id="7" name="Image 6" descr="Coeur brisé.PNG"/>
          <p:cNvPicPr>
            <a:picLocks noChangeAspect="1"/>
          </p:cNvPicPr>
          <p:nvPr/>
        </p:nvPicPr>
        <p:blipFill>
          <a:blip r:embed="rId4" cstate="print"/>
          <a:srcRect l="31064" t="9449"/>
          <a:stretch>
            <a:fillRect/>
          </a:stretch>
        </p:blipFill>
        <p:spPr>
          <a:xfrm>
            <a:off x="7236296" y="5733256"/>
            <a:ext cx="479398" cy="690098"/>
          </a:xfrm>
          <a:prstGeom prst="rect">
            <a:avLst/>
          </a:prstGeom>
        </p:spPr>
      </p:pic>
      <p:pic>
        <p:nvPicPr>
          <p:cNvPr id="8" name="Image 7" descr="Péché 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71019">
            <a:off x="5429748" y="4826903"/>
            <a:ext cx="1006689" cy="1274916"/>
          </a:xfrm>
          <a:prstGeom prst="rect">
            <a:avLst/>
          </a:prstGeom>
        </p:spPr>
      </p:pic>
      <p:pic>
        <p:nvPicPr>
          <p:cNvPr id="9" name="Image 8" descr="Péché 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38113" flipH="1">
            <a:off x="7236296" y="4581128"/>
            <a:ext cx="1296144" cy="1180417"/>
          </a:xfrm>
          <a:prstGeom prst="rect">
            <a:avLst/>
          </a:prstGeom>
        </p:spPr>
      </p:pic>
      <p:pic>
        <p:nvPicPr>
          <p:cNvPr id="4" name="Image 3" descr="Coeur brisé.PNG"/>
          <p:cNvPicPr>
            <a:picLocks noChangeAspect="1"/>
          </p:cNvPicPr>
          <p:nvPr/>
        </p:nvPicPr>
        <p:blipFill>
          <a:blip r:embed="rId4" cstate="print"/>
          <a:srcRect l="31250" t="5421" r="9804" b="3139"/>
          <a:stretch>
            <a:fillRect/>
          </a:stretch>
        </p:blipFill>
        <p:spPr>
          <a:xfrm>
            <a:off x="6444208" y="5013176"/>
            <a:ext cx="720080" cy="1224136"/>
          </a:xfrm>
          <a:prstGeom prst="rect">
            <a:avLst/>
          </a:prstGeom>
        </p:spPr>
      </p:pic>
      <p:pic>
        <p:nvPicPr>
          <p:cNvPr id="11" name="Image 10" descr="Pomme 2.PNG"/>
          <p:cNvPicPr>
            <a:picLocks noChangeAspect="1"/>
          </p:cNvPicPr>
          <p:nvPr/>
        </p:nvPicPr>
        <p:blipFill>
          <a:blip r:embed="rId7" cstate="print"/>
          <a:srcRect t="7217" r="16747"/>
          <a:stretch>
            <a:fillRect/>
          </a:stretch>
        </p:blipFill>
        <p:spPr>
          <a:xfrm>
            <a:off x="5220072" y="5661248"/>
            <a:ext cx="864096" cy="92573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eu est pat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12" y="2308535"/>
            <a:ext cx="9145712" cy="45494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548680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Si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 est fidèle</a:t>
            </a:r>
            <a:r>
              <a:rPr lang="fr-FR" sz="2200" dirty="0" smtClean="0">
                <a:latin typeface="Segoe Print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on ne peut pas en dire autant du peuple…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04048" y="3068960"/>
            <a:ext cx="1008112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285293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egoe Print" pitchFamily="2" charset="0"/>
              </a:rPr>
              <a:t>U</a:t>
            </a:r>
            <a:r>
              <a:rPr lang="fr-FR" sz="3200" dirty="0" smtClean="0">
                <a:latin typeface="Segoe Print" pitchFamily="2" charset="0"/>
              </a:rPr>
              <a:t>ne bibliothèque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1760" y="39330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egoe Print" pitchFamily="2" charset="0"/>
              </a:rPr>
              <a:t>q</a:t>
            </a:r>
            <a:r>
              <a:rPr lang="fr-FR" sz="2800" dirty="0" smtClean="0">
                <a:latin typeface="Segoe Print" pitchFamily="2" charset="0"/>
              </a:rPr>
              <a:t>ui compte 73 livres</a:t>
            </a:r>
            <a:endParaRPr lang="fr-FR" sz="2800" dirty="0">
              <a:latin typeface="Segoe Prin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0527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Segoe Print" pitchFamily="2" charset="0"/>
              </a:rPr>
              <a:t>La </a:t>
            </a:r>
            <a:r>
              <a:rPr lang="fr-FR" sz="4800" dirty="0" smtClean="0">
                <a:solidFill>
                  <a:srgbClr val="C00000"/>
                </a:solidFill>
                <a:latin typeface="Segoe Print" pitchFamily="2" charset="0"/>
              </a:rPr>
              <a:t>Bible</a:t>
            </a:r>
            <a:endParaRPr lang="fr-FR" sz="48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7" name="Image 6" descr="Bible 4.PNG"/>
          <p:cNvPicPr>
            <a:picLocks noChangeAspect="1"/>
          </p:cNvPicPr>
          <p:nvPr/>
        </p:nvPicPr>
        <p:blipFill>
          <a:blip r:embed="rId2" cstate="print"/>
          <a:srcRect l="6927" t="2241"/>
          <a:stretch>
            <a:fillRect/>
          </a:stretch>
        </p:blipFill>
        <p:spPr>
          <a:xfrm>
            <a:off x="4499992" y="332656"/>
            <a:ext cx="435597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eu est pati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12" y="2308535"/>
            <a:ext cx="9145712" cy="45494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548680"/>
            <a:ext cx="763284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Si Dieu est fidèle,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on ne peut pas en dire autant du peuple… 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988840"/>
            <a:ext cx="6981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Segoe Print" pitchFamily="2" charset="0"/>
              </a:rPr>
              <a:t>Mais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rien ne décourage la miséricorde de Dieu</a:t>
            </a:r>
            <a:r>
              <a:rPr lang="fr-FR" sz="2200" dirty="0" smtClean="0">
                <a:latin typeface="Segoe Print" pitchFamily="2" charset="0"/>
              </a:rPr>
              <a:t> !</a:t>
            </a:r>
            <a:endParaRPr lang="fr-FR" sz="2200" dirty="0">
              <a:latin typeface="Segoe Print" pitchFamily="2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04048" y="3068960"/>
            <a:ext cx="1008112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Pat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048" y="2641058"/>
            <a:ext cx="1651208" cy="114798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988840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la voix des prophètes, Dieu annonce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une Alliance </a:t>
            </a:r>
            <a:r>
              <a:rPr lang="fr-FR" sz="2200" dirty="0" smtClean="0">
                <a:latin typeface="Segoe Print" pitchFamily="2" charset="0"/>
              </a:rPr>
              <a:t>Nouvelle et Eternelle, </a:t>
            </a:r>
          </a:p>
        </p:txBody>
      </p:sp>
      <p:pic>
        <p:nvPicPr>
          <p:cNvPr id="3" name="Image 2" descr="Prophètes.PNG"/>
          <p:cNvPicPr>
            <a:picLocks noChangeAspect="1"/>
          </p:cNvPicPr>
          <p:nvPr/>
        </p:nvPicPr>
        <p:blipFill>
          <a:blip r:embed="rId2" cstate="print"/>
          <a:srcRect r="46814" b="8696"/>
          <a:stretch>
            <a:fillRect/>
          </a:stretch>
        </p:blipFill>
        <p:spPr>
          <a:xfrm>
            <a:off x="467545" y="332655"/>
            <a:ext cx="4608511" cy="1792199"/>
          </a:xfrm>
          <a:prstGeom prst="rect">
            <a:avLst/>
          </a:prstGeom>
        </p:spPr>
      </p:pic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3450" t="4877" r="32751" b="41480"/>
          <a:stretch>
            <a:fillRect/>
          </a:stretch>
        </p:blipFill>
        <p:spPr>
          <a:xfrm>
            <a:off x="1403648" y="4797152"/>
            <a:ext cx="1440160" cy="792088"/>
          </a:xfrm>
          <a:prstGeom prst="rect">
            <a:avLst/>
          </a:prstGeom>
        </p:spPr>
      </p:pic>
      <p:pic>
        <p:nvPicPr>
          <p:cNvPr id="7" name="Image 6" descr="Prophètes.PNG"/>
          <p:cNvPicPr>
            <a:picLocks noChangeAspect="1"/>
          </p:cNvPicPr>
          <p:nvPr/>
        </p:nvPicPr>
        <p:blipFill>
          <a:blip r:embed="rId2" cstate="print"/>
          <a:srcRect l="51352" r="4025" b="1623"/>
          <a:stretch>
            <a:fillRect/>
          </a:stretch>
        </p:blipFill>
        <p:spPr>
          <a:xfrm>
            <a:off x="5004048" y="548680"/>
            <a:ext cx="3384376" cy="166844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988840"/>
            <a:ext cx="8280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la voix des prophètes, Dieu annonce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une Alliance </a:t>
            </a:r>
            <a:r>
              <a:rPr lang="fr-FR" sz="2200" dirty="0" smtClean="0">
                <a:latin typeface="Segoe Print" pitchFamily="2" charset="0"/>
              </a:rPr>
              <a:t>Nouvelle et Eternelle,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marL="1254125" indent="-1254125"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une alliance 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destinée à tous les hommes </a:t>
            </a:r>
          </a:p>
          <a:p>
            <a:pPr marL="1254125" indent="-1254125"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et qui sera inscrite dans leur cœur ! </a:t>
            </a:r>
          </a:p>
        </p:txBody>
      </p:sp>
      <p:pic>
        <p:nvPicPr>
          <p:cNvPr id="3" name="Image 2" descr="Prophètes.PNG"/>
          <p:cNvPicPr>
            <a:picLocks noChangeAspect="1"/>
          </p:cNvPicPr>
          <p:nvPr/>
        </p:nvPicPr>
        <p:blipFill>
          <a:blip r:embed="rId2" cstate="print"/>
          <a:srcRect r="46814" b="8696"/>
          <a:stretch>
            <a:fillRect/>
          </a:stretch>
        </p:blipFill>
        <p:spPr>
          <a:xfrm>
            <a:off x="467545" y="332655"/>
            <a:ext cx="4608511" cy="1792199"/>
          </a:xfrm>
          <a:prstGeom prst="rect">
            <a:avLst/>
          </a:prstGeom>
        </p:spPr>
      </p:pic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3450" t="4877" r="32751" b="41480"/>
          <a:stretch>
            <a:fillRect/>
          </a:stretch>
        </p:blipFill>
        <p:spPr>
          <a:xfrm>
            <a:off x="1403648" y="4797152"/>
            <a:ext cx="1440160" cy="792088"/>
          </a:xfrm>
          <a:prstGeom prst="rect">
            <a:avLst/>
          </a:prstGeom>
        </p:spPr>
      </p:pic>
      <p:sp>
        <p:nvSpPr>
          <p:cNvPr id="5" name="Cœur 4"/>
          <p:cNvSpPr/>
          <p:nvPr/>
        </p:nvSpPr>
        <p:spPr>
          <a:xfrm>
            <a:off x="1043608" y="4293096"/>
            <a:ext cx="2160240" cy="1944216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Sauvé !.PNG"/>
          <p:cNvPicPr>
            <a:picLocks noChangeAspect="1"/>
          </p:cNvPicPr>
          <p:nvPr/>
        </p:nvPicPr>
        <p:blipFill>
          <a:blip r:embed="rId4" cstate="print"/>
          <a:srcRect l="18587" r="17390" b="30914"/>
          <a:stretch>
            <a:fillRect/>
          </a:stretch>
        </p:blipFill>
        <p:spPr>
          <a:xfrm>
            <a:off x="5148064" y="404664"/>
            <a:ext cx="3312368" cy="181646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988840"/>
            <a:ext cx="8280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Par la voix des prophètes, Dieu annonce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une Alliance Nouvelle et Eternelle, </a:t>
            </a:r>
          </a:p>
          <a:p>
            <a:pPr>
              <a:lnSpc>
                <a:spcPct val="150000"/>
              </a:lnSpc>
            </a:pPr>
            <a:endParaRPr lang="fr-FR" sz="2200" dirty="0" smtClean="0">
              <a:latin typeface="Segoe Print" pitchFamily="2" charset="0"/>
            </a:endParaRPr>
          </a:p>
          <a:p>
            <a:pPr marL="1254125" indent="-1254125"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     une alliance  destinée à tous les hommes </a:t>
            </a:r>
          </a:p>
          <a:p>
            <a:pPr marL="1254125" indent="-1254125" algn="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et qui sera inscrite dans leur cœur ! </a:t>
            </a:r>
          </a:p>
        </p:txBody>
      </p:sp>
      <p:pic>
        <p:nvPicPr>
          <p:cNvPr id="3" name="Image 2" descr="Prophètes.PNG"/>
          <p:cNvPicPr>
            <a:picLocks noChangeAspect="1"/>
          </p:cNvPicPr>
          <p:nvPr/>
        </p:nvPicPr>
        <p:blipFill>
          <a:blip r:embed="rId2" cstate="print"/>
          <a:srcRect r="46814" b="8696"/>
          <a:stretch>
            <a:fillRect/>
          </a:stretch>
        </p:blipFill>
        <p:spPr>
          <a:xfrm>
            <a:off x="467545" y="332655"/>
            <a:ext cx="4608511" cy="1792199"/>
          </a:xfrm>
          <a:prstGeom prst="rect">
            <a:avLst/>
          </a:prstGeom>
        </p:spPr>
      </p:pic>
      <p:pic>
        <p:nvPicPr>
          <p:cNvPr id="4" name="Image 3" descr="Alliances.PNG"/>
          <p:cNvPicPr>
            <a:picLocks noChangeAspect="1"/>
          </p:cNvPicPr>
          <p:nvPr/>
        </p:nvPicPr>
        <p:blipFill>
          <a:blip r:embed="rId3" cstate="print"/>
          <a:srcRect l="13450" t="4877" r="32751" b="41480"/>
          <a:stretch>
            <a:fillRect/>
          </a:stretch>
        </p:blipFill>
        <p:spPr>
          <a:xfrm>
            <a:off x="1403648" y="4797152"/>
            <a:ext cx="1440160" cy="792088"/>
          </a:xfrm>
          <a:prstGeom prst="rect">
            <a:avLst/>
          </a:prstGeom>
        </p:spPr>
      </p:pic>
      <p:sp>
        <p:nvSpPr>
          <p:cNvPr id="5" name="Cœur 4"/>
          <p:cNvSpPr/>
          <p:nvPr/>
        </p:nvSpPr>
        <p:spPr>
          <a:xfrm>
            <a:off x="1043608" y="4293096"/>
            <a:ext cx="2160240" cy="1944216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Sauvé !.PNG"/>
          <p:cNvPicPr>
            <a:picLocks noChangeAspect="1"/>
          </p:cNvPicPr>
          <p:nvPr/>
        </p:nvPicPr>
        <p:blipFill>
          <a:blip r:embed="rId4" cstate="print"/>
          <a:srcRect l="18587" r="17390" b="30914"/>
          <a:stretch>
            <a:fillRect/>
          </a:stretch>
        </p:blipFill>
        <p:spPr>
          <a:xfrm>
            <a:off x="5148064" y="404664"/>
            <a:ext cx="3312368" cy="18164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35896" y="4545702"/>
            <a:ext cx="5256584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Dieu promet qu’il enverra un </a:t>
            </a:r>
            <a:r>
              <a:rPr lang="fr-FR" sz="2800" b="1" dirty="0" smtClean="0">
                <a:solidFill>
                  <a:srgbClr val="C00000"/>
                </a:solidFill>
                <a:latin typeface="Segoe Print" pitchFamily="2" charset="0"/>
              </a:rPr>
              <a:t>Sauveur </a:t>
            </a:r>
          </a:p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pour rétablir définitivement l’homme dans l’amitié de Dieu.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L’histoire d’Israël est celle de</a:t>
            </a:r>
            <a:r>
              <a:rPr lang="fr-FR" sz="2200" b="1" dirty="0" smtClean="0">
                <a:latin typeface="Segoe Print" pitchFamily="2" charset="0"/>
              </a:rPr>
              <a:t> l’attente </a:t>
            </a:r>
            <a:r>
              <a:rPr lang="fr-FR" sz="2200" dirty="0" smtClean="0">
                <a:latin typeface="Segoe Print" pitchFamily="2" charset="0"/>
              </a:rPr>
              <a:t>du 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Sauveur </a:t>
            </a:r>
            <a:r>
              <a:rPr lang="fr-FR" sz="2200" b="1" dirty="0" smtClean="0">
                <a:latin typeface="Segoe Print" pitchFamily="2" charset="0"/>
              </a:rPr>
              <a:t>promis par</a:t>
            </a:r>
            <a:r>
              <a:rPr lang="fr-FR" sz="2200" dirty="0" smtClean="0">
                <a:latin typeface="Segoe Print" pitchFamily="2" charset="0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Dieu.</a:t>
            </a:r>
            <a:endParaRPr lang="fr-FR" sz="2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" name="Image 2" descr="Bonne nouvelle Sal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92344"/>
            <a:ext cx="6408712" cy="39138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48680"/>
            <a:ext cx="3024336" cy="2076231"/>
          </a:xfrm>
          <a:prstGeom prst="rect">
            <a:avLst/>
          </a:prstGeom>
        </p:spPr>
      </p:pic>
      <p:pic>
        <p:nvPicPr>
          <p:cNvPr id="3" name="Image 2" descr="Main de Di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48680"/>
            <a:ext cx="1670471" cy="19017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191683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La Bible 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est la </a:t>
            </a:r>
            <a:r>
              <a:rPr lang="fr-FR" sz="3200" b="1" dirty="0" smtClean="0">
                <a:solidFill>
                  <a:srgbClr val="C00000"/>
                </a:solidFill>
                <a:latin typeface="Segoe Print" pitchFamily="2" charset="0"/>
              </a:rPr>
              <a:t>Parole de Dieu</a:t>
            </a:r>
            <a:endParaRPr lang="fr-FR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4077072"/>
            <a:ext cx="6984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A travers ces livres,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Dieu nous parle.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bl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48680"/>
            <a:ext cx="3024336" cy="2076231"/>
          </a:xfrm>
          <a:prstGeom prst="rect">
            <a:avLst/>
          </a:prstGeom>
        </p:spPr>
      </p:pic>
      <p:pic>
        <p:nvPicPr>
          <p:cNvPr id="3" name="Image 2" descr="Main de Di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48680"/>
            <a:ext cx="1670471" cy="19017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191683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La Bible </a:t>
            </a:r>
          </a:p>
          <a:p>
            <a:pPr>
              <a:lnSpc>
                <a:spcPct val="150000"/>
              </a:lnSpc>
            </a:pPr>
            <a:r>
              <a:rPr lang="fr-FR" sz="3200" dirty="0" smtClean="0">
                <a:latin typeface="Segoe Print" pitchFamily="2" charset="0"/>
              </a:rPr>
              <a:t>est la </a:t>
            </a:r>
            <a:r>
              <a:rPr lang="fr-FR" sz="3200" b="1" dirty="0" smtClean="0">
                <a:solidFill>
                  <a:srgbClr val="C00000"/>
                </a:solidFill>
                <a:latin typeface="Segoe Print" pitchFamily="2" charset="0"/>
              </a:rPr>
              <a:t>Parole de Dieu</a:t>
            </a:r>
            <a:endParaRPr lang="fr-FR" sz="32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4077072"/>
            <a:ext cx="7956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Segoe Print" pitchFamily="2" charset="0"/>
              </a:rPr>
              <a:t>A travers ces livres,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fr-FR" sz="2400" b="1" dirty="0" smtClean="0">
                <a:latin typeface="Segoe Print" pitchFamily="2" charset="0"/>
              </a:rPr>
              <a:t>Dieu nous parle </a:t>
            </a:r>
            <a:r>
              <a:rPr lang="fr-FR" sz="2400" b="1" dirty="0" smtClean="0">
                <a:solidFill>
                  <a:srgbClr val="C00000"/>
                </a:solidFill>
                <a:latin typeface="Segoe Print" pitchFamily="2" charset="0"/>
              </a:rPr>
              <a:t>aujourd’hui !</a:t>
            </a:r>
            <a:endParaRPr lang="fr-FR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éatio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87643" cy="34580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4797152"/>
            <a:ext cx="81369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premier livre de la Bible, le </a:t>
            </a:r>
            <a:r>
              <a:rPr lang="fr-FR" sz="2200" b="1" dirty="0" smtClean="0">
                <a:latin typeface="Segoe Print" pitchFamily="2" charset="0"/>
              </a:rPr>
              <a:t>Livre de la Genèse</a:t>
            </a:r>
            <a:r>
              <a:rPr lang="fr-FR" sz="2200" dirty="0" smtClean="0">
                <a:latin typeface="Segoe Print" pitchFamily="2" charset="0"/>
              </a:rPr>
              <a:t>, nous raconte que, </a:t>
            </a:r>
            <a:r>
              <a:rPr lang="fr-FR" sz="2200" b="1" dirty="0" smtClean="0">
                <a:solidFill>
                  <a:srgbClr val="C00000"/>
                </a:solidFill>
                <a:latin typeface="Segoe Print" pitchFamily="2" charset="0"/>
              </a:rPr>
              <a:t>au commencement, Dieu créé l’univers</a:t>
            </a:r>
            <a:r>
              <a:rPr lang="fr-FR" sz="2200" dirty="0" smtClean="0">
                <a:latin typeface="Segoe Print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Segoe Print" pitchFamily="2" charset="0"/>
              </a:rPr>
              <a:t>Le ciel, la terre, les animaux, les plantes…</a:t>
            </a:r>
            <a:endParaRPr lang="fr-FR" sz="22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1748</Words>
  <Application>Microsoft Office PowerPoint</Application>
  <PresentationFormat>Affichage à l'écran (4:3)</PresentationFormat>
  <Paragraphs>275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Maman</dc:creator>
  <cp:lastModifiedBy>Maman</cp:lastModifiedBy>
  <cp:revision>8</cp:revision>
  <dcterms:created xsi:type="dcterms:W3CDTF">2017-11-30T17:49:04Z</dcterms:created>
  <dcterms:modified xsi:type="dcterms:W3CDTF">2017-12-01T17:54:53Z</dcterms:modified>
</cp:coreProperties>
</file>